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Oswald Bold" charset="1" panose="00000800000000000000"/>
      <p:regular r:id="rId28"/>
    </p:embeddedFont>
    <p:embeddedFont>
      <p:font typeface="Faustina Bold" charset="1" panose="00000800000000000000"/>
      <p:regular r:id="rId29"/>
    </p:embeddedFont>
    <p:embeddedFont>
      <p:font typeface="Cabin" charset="1" panose="00000500000000000000"/>
      <p:regular r:id="rId30"/>
    </p:embeddedFont>
    <p:embeddedFont>
      <p:font typeface="Cabin Bold" charset="1" panose="00000800000000000000"/>
      <p:regular r:id="rId31"/>
    </p:embeddedFont>
    <p:embeddedFont>
      <p:font typeface="Muli Bold" charset="1" panose="00000800000000000000"/>
      <p:regular r:id="rId32"/>
    </p:embeddedFont>
    <p:embeddedFont>
      <p:font typeface="DejaVu Serif Bold" charset="1" panose="02060803050605020204"/>
      <p:regular r:id="rId33"/>
    </p:embeddedFont>
    <p:embeddedFont>
      <p:font typeface="Cabin Bold Italics" charset="1" panose="000008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36.pn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 Id="rId6" Target="../media/image6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 Id="rId6" Target="../media/image69.png" Type="http://schemas.openxmlformats.org/officeDocument/2006/relationships/image"/><Relationship Id="rId7" Target="../media/image70.svg" Type="http://schemas.openxmlformats.org/officeDocument/2006/relationships/image"/><Relationship Id="rId8" Target="../media/image7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5.png" Type="http://schemas.openxmlformats.org/officeDocument/2006/relationships/image"/><Relationship Id="rId4" Target="../media/image19.png" Type="http://schemas.openxmlformats.org/officeDocument/2006/relationships/image"/><Relationship Id="rId5" Target="../media/image7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svg" Type="http://schemas.openxmlformats.org/officeDocument/2006/relationships/image"/><Relationship Id="rId11" Target="../media/image81.png" Type="http://schemas.openxmlformats.org/officeDocument/2006/relationships/image"/><Relationship Id="rId2" Target="../media/image73.png" Type="http://schemas.openxmlformats.org/officeDocument/2006/relationships/image"/><Relationship Id="rId3" Target="../media/image74.svg" Type="http://schemas.openxmlformats.org/officeDocument/2006/relationships/image"/><Relationship Id="rId4" Target="../media/image75.png" Type="http://schemas.openxmlformats.org/officeDocument/2006/relationships/image"/><Relationship Id="rId5" Target="../media/image76.svg" Type="http://schemas.openxmlformats.org/officeDocument/2006/relationships/image"/><Relationship Id="rId6" Target="../media/image77.png" Type="http://schemas.openxmlformats.org/officeDocument/2006/relationships/image"/><Relationship Id="rId7" Target="../media/image78.svg" Type="http://schemas.openxmlformats.org/officeDocument/2006/relationships/image"/><Relationship Id="rId8" Target="../media/image60.png" Type="http://schemas.openxmlformats.org/officeDocument/2006/relationships/image"/><Relationship Id="rId9" Target="../media/image7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2.png" Type="http://schemas.openxmlformats.org/officeDocument/2006/relationships/image"/><Relationship Id="rId4" Target="../media/image83.svg" Type="http://schemas.openxmlformats.org/officeDocument/2006/relationships/image"/><Relationship Id="rId5" Target="../media/image6.png" Type="http://schemas.openxmlformats.org/officeDocument/2006/relationships/image"/><Relationship Id="rId6" Target="../media/image84.png" Type="http://schemas.openxmlformats.org/officeDocument/2006/relationships/image"/><Relationship Id="rId7" Target="../media/image85.svg" Type="http://schemas.openxmlformats.org/officeDocument/2006/relationships/image"/><Relationship Id="rId8" Target="../media/image8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 Id="rId3" Target="../media/image88.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6.png" Type="http://schemas.openxmlformats.org/officeDocument/2006/relationships/image"/><Relationship Id="rId7" Target="../media/image8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png" Type="http://schemas.openxmlformats.org/officeDocument/2006/relationships/image"/><Relationship Id="rId3" Target="../media/image91.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6.png" Type="http://schemas.openxmlformats.org/officeDocument/2006/relationships/image"/><Relationship Id="rId7" Target="../media/image9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3.png" Type="http://schemas.openxmlformats.org/officeDocument/2006/relationships/image"/><Relationship Id="rId3" Target="../media/image94.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 Id="rId6" Target="../media/image95.png" Type="http://schemas.openxmlformats.org/officeDocument/2006/relationships/image"/><Relationship Id="rId7" Target="../media/image65.png" Type="http://schemas.openxmlformats.org/officeDocument/2006/relationships/image"/><Relationship Id="rId8" Target="../media/image6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jpe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37.png" Type="http://schemas.openxmlformats.org/officeDocument/2006/relationships/image"/><Relationship Id="rId2" Target="../media/image12.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36.png" Type="http://schemas.openxmlformats.org/officeDocument/2006/relationships/image"/><Relationship Id="rId8"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6.png" Type="http://schemas.openxmlformats.org/officeDocument/2006/relationships/image"/><Relationship Id="rId7" Target="../media/image5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30" r="0" b="-30"/>
              </a:stretch>
            </a:blipFill>
          </p:spPr>
        </p:sp>
      </p:grpSp>
      <p:sp>
        <p:nvSpPr>
          <p:cNvPr name="Freeform 4" id="4"/>
          <p:cNvSpPr/>
          <p:nvPr/>
        </p:nvSpPr>
        <p:spPr>
          <a:xfrm flipH="false" flipV="false" rot="0">
            <a:off x="14532399" y="-3830879"/>
            <a:ext cx="6166608" cy="6166608"/>
          </a:xfrm>
          <a:custGeom>
            <a:avLst/>
            <a:gdLst/>
            <a:ahLst/>
            <a:cxnLst/>
            <a:rect r="r" b="b" t="t" l="l"/>
            <a:pathLst>
              <a:path h="6166608" w="6166608">
                <a:moveTo>
                  <a:pt x="0" y="0"/>
                </a:moveTo>
                <a:lnTo>
                  <a:pt x="6166608" y="0"/>
                </a:lnTo>
                <a:lnTo>
                  <a:pt x="6166608" y="6166608"/>
                </a:lnTo>
                <a:lnTo>
                  <a:pt x="0" y="61666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929819" y="9021091"/>
            <a:ext cx="5371769" cy="5371769"/>
          </a:xfrm>
          <a:custGeom>
            <a:avLst/>
            <a:gdLst/>
            <a:ahLst/>
            <a:cxnLst/>
            <a:rect r="r" b="b" t="t" l="l"/>
            <a:pathLst>
              <a:path h="5371769" w="5371769">
                <a:moveTo>
                  <a:pt x="0" y="0"/>
                </a:moveTo>
                <a:lnTo>
                  <a:pt x="5371769" y="0"/>
                </a:lnTo>
                <a:lnTo>
                  <a:pt x="5371769" y="5371769"/>
                </a:lnTo>
                <a:lnTo>
                  <a:pt x="0" y="53717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578904">
            <a:off x="8375980" y="330515"/>
            <a:ext cx="14404600" cy="2461877"/>
            <a:chOff x="0" y="0"/>
            <a:chExt cx="19206133" cy="3282503"/>
          </a:xfrm>
        </p:grpSpPr>
        <p:sp>
          <p:nvSpPr>
            <p:cNvPr name="Freeform 7" id="7"/>
            <p:cNvSpPr/>
            <p:nvPr/>
          </p:nvSpPr>
          <p:spPr>
            <a:xfrm flipH="false" flipV="false" rot="0">
              <a:off x="0" y="0"/>
              <a:ext cx="19206083" cy="3282442"/>
            </a:xfrm>
            <a:custGeom>
              <a:avLst/>
              <a:gdLst/>
              <a:ahLst/>
              <a:cxnLst/>
              <a:rect r="r" b="b" t="t" l="l"/>
              <a:pathLst>
                <a:path h="3282442" w="19206083">
                  <a:moveTo>
                    <a:pt x="0" y="0"/>
                  </a:moveTo>
                  <a:lnTo>
                    <a:pt x="19206083" y="0"/>
                  </a:lnTo>
                  <a:lnTo>
                    <a:pt x="19206083" y="3282442"/>
                  </a:lnTo>
                  <a:lnTo>
                    <a:pt x="0" y="3282442"/>
                  </a:lnTo>
                  <a:lnTo>
                    <a:pt x="0" y="0"/>
                  </a:lnTo>
                  <a:close/>
                </a:path>
              </a:pathLst>
            </a:custGeom>
            <a:blipFill>
              <a:blip r:embed="rId7"/>
              <a:stretch>
                <a:fillRect l="0" t="-273" r="0" b="-275"/>
              </a:stretch>
            </a:blipFill>
          </p:spPr>
        </p:sp>
      </p:grpSp>
      <p:grpSp>
        <p:nvGrpSpPr>
          <p:cNvPr name="Group 8" id="8"/>
          <p:cNvGrpSpPr/>
          <p:nvPr/>
        </p:nvGrpSpPr>
        <p:grpSpPr>
          <a:xfrm rot="1578904">
            <a:off x="-7700066" y="5050780"/>
            <a:ext cx="14404600" cy="2461877"/>
            <a:chOff x="0" y="0"/>
            <a:chExt cx="19206133" cy="3282503"/>
          </a:xfrm>
        </p:grpSpPr>
        <p:sp>
          <p:nvSpPr>
            <p:cNvPr name="Freeform 9" id="9"/>
            <p:cNvSpPr/>
            <p:nvPr/>
          </p:nvSpPr>
          <p:spPr>
            <a:xfrm flipH="false" flipV="false" rot="0">
              <a:off x="0" y="0"/>
              <a:ext cx="19206083" cy="3282442"/>
            </a:xfrm>
            <a:custGeom>
              <a:avLst/>
              <a:gdLst/>
              <a:ahLst/>
              <a:cxnLst/>
              <a:rect r="r" b="b" t="t" l="l"/>
              <a:pathLst>
                <a:path h="3282442" w="19206083">
                  <a:moveTo>
                    <a:pt x="0" y="0"/>
                  </a:moveTo>
                  <a:lnTo>
                    <a:pt x="19206083" y="0"/>
                  </a:lnTo>
                  <a:lnTo>
                    <a:pt x="19206083" y="3282442"/>
                  </a:lnTo>
                  <a:lnTo>
                    <a:pt x="0" y="3282442"/>
                  </a:lnTo>
                  <a:lnTo>
                    <a:pt x="0" y="0"/>
                  </a:lnTo>
                  <a:close/>
                </a:path>
              </a:pathLst>
            </a:custGeom>
            <a:blipFill>
              <a:blip r:embed="rId7"/>
              <a:stretch>
                <a:fillRect l="0" t="-273" r="0" b="-275"/>
              </a:stretch>
            </a:blipFill>
          </p:spPr>
        </p:sp>
      </p:grpSp>
      <p:sp>
        <p:nvSpPr>
          <p:cNvPr name="TextBox 10" id="10"/>
          <p:cNvSpPr txBox="true"/>
          <p:nvPr/>
        </p:nvSpPr>
        <p:spPr>
          <a:xfrm rot="0">
            <a:off x="3163649" y="2811466"/>
            <a:ext cx="11960703" cy="2787650"/>
          </a:xfrm>
          <a:prstGeom prst="rect">
            <a:avLst/>
          </a:prstGeom>
        </p:spPr>
        <p:txBody>
          <a:bodyPr anchor="t" rtlCol="false" tIns="0" lIns="0" bIns="0" rIns="0">
            <a:spAutoFit/>
          </a:bodyPr>
          <a:lstStyle/>
          <a:p>
            <a:pPr algn="ctr">
              <a:lnSpc>
                <a:spcPts val="11200"/>
              </a:lnSpc>
            </a:pPr>
            <a:r>
              <a:rPr lang="en-US" sz="8000" b="true">
                <a:solidFill>
                  <a:srgbClr val="1C3879"/>
                </a:solidFill>
                <a:latin typeface="Oswald Bold"/>
                <a:ea typeface="Oswald Bold"/>
                <a:cs typeface="Oswald Bold"/>
                <a:sym typeface="Oswald Bold"/>
              </a:rPr>
              <a:t>THIẾT KẾ TRANG WEB BÁN ĐỒ CÔNG NGHỆ</a:t>
            </a:r>
          </a:p>
        </p:txBody>
      </p:sp>
      <p:sp>
        <p:nvSpPr>
          <p:cNvPr name="Freeform 11" id="11"/>
          <p:cNvSpPr/>
          <p:nvPr/>
        </p:nvSpPr>
        <p:spPr>
          <a:xfrm flipH="false" flipV="false" rot="0">
            <a:off x="-2781921" y="1028700"/>
            <a:ext cx="5563841" cy="7545533"/>
          </a:xfrm>
          <a:custGeom>
            <a:avLst/>
            <a:gdLst/>
            <a:ahLst/>
            <a:cxnLst/>
            <a:rect r="r" b="b" t="t" l="l"/>
            <a:pathLst>
              <a:path h="7545533" w="5563841">
                <a:moveTo>
                  <a:pt x="0" y="0"/>
                </a:moveTo>
                <a:lnTo>
                  <a:pt x="5563841" y="0"/>
                </a:lnTo>
                <a:lnTo>
                  <a:pt x="5563841" y="7545533"/>
                </a:lnTo>
                <a:lnTo>
                  <a:pt x="0" y="75455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7026130" y="1814061"/>
            <a:ext cx="4235739" cy="930307"/>
          </a:xfrm>
          <a:prstGeom prst="rect">
            <a:avLst/>
          </a:prstGeom>
        </p:spPr>
        <p:txBody>
          <a:bodyPr anchor="t" rtlCol="false" tIns="0" lIns="0" bIns="0" rIns="0">
            <a:spAutoFit/>
          </a:bodyPr>
          <a:lstStyle/>
          <a:p>
            <a:pPr algn="ctr">
              <a:lnSpc>
                <a:spcPts val="6998"/>
              </a:lnSpc>
            </a:pPr>
            <a:r>
              <a:rPr lang="en-US" sz="4998" b="true">
                <a:solidFill>
                  <a:srgbClr val="1C3879"/>
                </a:solidFill>
                <a:latin typeface="Faustina Bold"/>
                <a:ea typeface="Faustina Bold"/>
                <a:cs typeface="Faustina Bold"/>
                <a:sym typeface="Faustina Bold"/>
              </a:rPr>
              <a:t>TIỂU LUẬN</a:t>
            </a:r>
          </a:p>
        </p:txBody>
      </p:sp>
      <p:sp>
        <p:nvSpPr>
          <p:cNvPr name="TextBox 13" id="13"/>
          <p:cNvSpPr txBox="true"/>
          <p:nvPr/>
        </p:nvSpPr>
        <p:spPr>
          <a:xfrm rot="0">
            <a:off x="4742608" y="8887741"/>
            <a:ext cx="8802784" cy="523875"/>
          </a:xfrm>
          <a:prstGeom prst="rect">
            <a:avLst/>
          </a:prstGeom>
        </p:spPr>
        <p:txBody>
          <a:bodyPr anchor="t" rtlCol="false" tIns="0" lIns="0" bIns="0" rIns="0">
            <a:spAutoFit/>
          </a:bodyPr>
          <a:lstStyle/>
          <a:p>
            <a:pPr algn="ctr">
              <a:lnSpc>
                <a:spcPts val="4200"/>
              </a:lnSpc>
            </a:pPr>
            <a:r>
              <a:rPr lang="en-US" sz="3000">
                <a:solidFill>
                  <a:srgbClr val="1C3879"/>
                </a:solidFill>
                <a:latin typeface="Cabin"/>
                <a:ea typeface="Cabin"/>
                <a:cs typeface="Cabin"/>
                <a:sym typeface="Cabin"/>
              </a:rPr>
              <a:t>TÊN HỌC PHẦN: Dự án công nghệ thông tin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30" r="0" b="-30"/>
              </a:stretch>
            </a:blipFill>
          </p:spPr>
        </p:sp>
      </p:grpSp>
      <p:sp>
        <p:nvSpPr>
          <p:cNvPr name="Freeform 4" id="4"/>
          <p:cNvSpPr/>
          <p:nvPr/>
        </p:nvSpPr>
        <p:spPr>
          <a:xfrm flipH="false" flipV="false" rot="0">
            <a:off x="2733692" y="-1266808"/>
            <a:ext cx="12820615" cy="12820615"/>
          </a:xfrm>
          <a:custGeom>
            <a:avLst/>
            <a:gdLst/>
            <a:ahLst/>
            <a:cxnLst/>
            <a:rect r="r" b="b" t="t" l="l"/>
            <a:pathLst>
              <a:path h="12820615" w="12820615">
                <a:moveTo>
                  <a:pt x="0" y="0"/>
                </a:moveTo>
                <a:lnTo>
                  <a:pt x="12820615" y="0"/>
                </a:lnTo>
                <a:lnTo>
                  <a:pt x="12820615" y="12820615"/>
                </a:lnTo>
                <a:lnTo>
                  <a:pt x="0" y="128206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08770" y="832604"/>
            <a:ext cx="3504683" cy="1687711"/>
          </a:xfrm>
          <a:custGeom>
            <a:avLst/>
            <a:gdLst/>
            <a:ahLst/>
            <a:cxnLst/>
            <a:rect r="r" b="b" t="t" l="l"/>
            <a:pathLst>
              <a:path h="1687711" w="3504683">
                <a:moveTo>
                  <a:pt x="0" y="0"/>
                </a:moveTo>
                <a:lnTo>
                  <a:pt x="3504683" y="0"/>
                </a:lnTo>
                <a:lnTo>
                  <a:pt x="3504683" y="1687711"/>
                </a:lnTo>
                <a:lnTo>
                  <a:pt x="0" y="16877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602639">
            <a:off x="-4200540" y="7054673"/>
            <a:ext cx="14404600" cy="2461877"/>
            <a:chOff x="0" y="0"/>
            <a:chExt cx="19206133" cy="3282503"/>
          </a:xfrm>
        </p:grpSpPr>
        <p:sp>
          <p:nvSpPr>
            <p:cNvPr name="Freeform 7" id="7"/>
            <p:cNvSpPr/>
            <p:nvPr/>
          </p:nvSpPr>
          <p:spPr>
            <a:xfrm flipH="false" flipV="false" rot="0">
              <a:off x="0" y="0"/>
              <a:ext cx="19206083" cy="3282442"/>
            </a:xfrm>
            <a:custGeom>
              <a:avLst/>
              <a:gdLst/>
              <a:ahLst/>
              <a:cxnLst/>
              <a:rect r="r" b="b" t="t" l="l"/>
              <a:pathLst>
                <a:path h="3282442" w="19206083">
                  <a:moveTo>
                    <a:pt x="0" y="0"/>
                  </a:moveTo>
                  <a:lnTo>
                    <a:pt x="19206083" y="0"/>
                  </a:lnTo>
                  <a:lnTo>
                    <a:pt x="19206083" y="3282442"/>
                  </a:lnTo>
                  <a:lnTo>
                    <a:pt x="0" y="3282442"/>
                  </a:lnTo>
                  <a:lnTo>
                    <a:pt x="0" y="0"/>
                  </a:lnTo>
                  <a:close/>
                </a:path>
              </a:pathLst>
            </a:custGeom>
            <a:blipFill>
              <a:blip r:embed="rId7"/>
              <a:stretch>
                <a:fillRect l="0" t="-273" r="0" b="-275"/>
              </a:stretch>
            </a:blipFill>
          </p:spPr>
        </p:sp>
      </p:grpSp>
      <p:grpSp>
        <p:nvGrpSpPr>
          <p:cNvPr name="Group 8" id="8"/>
          <p:cNvGrpSpPr/>
          <p:nvPr/>
        </p:nvGrpSpPr>
        <p:grpSpPr>
          <a:xfrm rot="1602639">
            <a:off x="7671193" y="-651712"/>
            <a:ext cx="14404600" cy="2461877"/>
            <a:chOff x="0" y="0"/>
            <a:chExt cx="19206133" cy="3282503"/>
          </a:xfrm>
        </p:grpSpPr>
        <p:sp>
          <p:nvSpPr>
            <p:cNvPr name="Freeform 9" id="9"/>
            <p:cNvSpPr/>
            <p:nvPr/>
          </p:nvSpPr>
          <p:spPr>
            <a:xfrm flipH="false" flipV="false" rot="0">
              <a:off x="0" y="0"/>
              <a:ext cx="19206083" cy="3282442"/>
            </a:xfrm>
            <a:custGeom>
              <a:avLst/>
              <a:gdLst/>
              <a:ahLst/>
              <a:cxnLst/>
              <a:rect r="r" b="b" t="t" l="l"/>
              <a:pathLst>
                <a:path h="3282442" w="19206083">
                  <a:moveTo>
                    <a:pt x="0" y="0"/>
                  </a:moveTo>
                  <a:lnTo>
                    <a:pt x="19206083" y="0"/>
                  </a:lnTo>
                  <a:lnTo>
                    <a:pt x="19206083" y="3282442"/>
                  </a:lnTo>
                  <a:lnTo>
                    <a:pt x="0" y="3282442"/>
                  </a:lnTo>
                  <a:lnTo>
                    <a:pt x="0" y="0"/>
                  </a:lnTo>
                  <a:close/>
                </a:path>
              </a:pathLst>
            </a:custGeom>
            <a:blipFill>
              <a:blip r:embed="rId7"/>
              <a:stretch>
                <a:fillRect l="0" t="-273" r="0" b="-275"/>
              </a:stretch>
            </a:blipFill>
          </p:spPr>
        </p:sp>
      </p:grpSp>
      <p:sp>
        <p:nvSpPr>
          <p:cNvPr name="TextBox 10" id="10"/>
          <p:cNvSpPr txBox="true"/>
          <p:nvPr/>
        </p:nvSpPr>
        <p:spPr>
          <a:xfrm rot="0">
            <a:off x="4807233" y="914400"/>
            <a:ext cx="9104330" cy="8166100"/>
          </a:xfrm>
          <a:prstGeom prst="rect">
            <a:avLst/>
          </a:prstGeom>
        </p:spPr>
        <p:txBody>
          <a:bodyPr anchor="t" rtlCol="false" tIns="0" lIns="0" bIns="0" rIns="0">
            <a:spAutoFit/>
          </a:bodyPr>
          <a:lstStyle/>
          <a:p>
            <a:pPr algn="l">
              <a:lnSpc>
                <a:spcPts val="3499"/>
              </a:lnSpc>
            </a:pPr>
          </a:p>
          <a:p>
            <a:pPr algn="l">
              <a:lnSpc>
                <a:spcPts val="3499"/>
              </a:lnSpc>
            </a:pPr>
          </a:p>
          <a:p>
            <a:pPr algn="l">
              <a:lnSpc>
                <a:spcPts val="3499"/>
              </a:lnSpc>
            </a:pPr>
            <a:r>
              <a:rPr lang="en-US" sz="2499" b="true">
                <a:solidFill>
                  <a:srgbClr val="FFFFFF"/>
                </a:solidFill>
                <a:latin typeface="Cabin Bold"/>
                <a:ea typeface="Cabin Bold"/>
                <a:cs typeface="Cabin Bold"/>
                <a:sym typeface="Cabin Bold"/>
              </a:rPr>
              <a:t>3.2.4. Bên vận chuyển xác nhận và giao hàng</a:t>
            </a:r>
          </a:p>
          <a:p>
            <a:pPr algn="l">
              <a:lnSpc>
                <a:spcPts val="3499"/>
              </a:lnSpc>
            </a:pPr>
          </a:p>
          <a:p>
            <a:pPr algn="l" marL="539749" indent="-269875" lvl="1">
              <a:lnSpc>
                <a:spcPts val="3499"/>
              </a:lnSpc>
              <a:buAutoNum type="arabicPeriod" startAt="1"/>
            </a:pPr>
            <a:r>
              <a:rPr lang="en-US" b="true" sz="2499">
                <a:solidFill>
                  <a:srgbClr val="FFFFFF"/>
                </a:solidFill>
                <a:latin typeface="Cabin Bold"/>
                <a:ea typeface="Cabin Bold"/>
                <a:cs typeface="Cabin Bold"/>
                <a:sym typeface="Cabin Bold"/>
              </a:rPr>
              <a:t>Nhận thông tin giao hàng: Bên vận chuyển nhận thông tin về đơn hàng cần giao từ bên bán.</a:t>
            </a:r>
          </a:p>
          <a:p>
            <a:pPr algn="l" marL="539749" indent="-269875" lvl="1">
              <a:lnSpc>
                <a:spcPts val="3499"/>
              </a:lnSpc>
              <a:buAutoNum type="arabicPeriod" startAt="1"/>
            </a:pPr>
            <a:r>
              <a:rPr lang="en-US" b="true" sz="2499">
                <a:solidFill>
                  <a:srgbClr val="FFFFFF"/>
                </a:solidFill>
                <a:latin typeface="Cabin Bold"/>
                <a:ea typeface="Cabin Bold"/>
                <a:cs typeface="Cabin Bold"/>
                <a:sym typeface="Cabin Bold"/>
              </a:rPr>
              <a:t>Xác nhận đơn hàng: Bên vận chuyển xác nhận thông tin đơn hàng, bao gồm địa chỉ giao hàng và thông tin liên hệ của người nhận</a:t>
            </a:r>
            <a:r>
              <a:rPr lang="en-US" b="true" sz="2499">
                <a:solidFill>
                  <a:srgbClr val="FFFFFF"/>
                </a:solidFill>
                <a:latin typeface="Cabin Bold"/>
                <a:ea typeface="Cabin Bold"/>
                <a:cs typeface="Cabin Bold"/>
                <a:sym typeface="Cabin Bold"/>
              </a:rPr>
              <a:t>.</a:t>
            </a:r>
          </a:p>
          <a:p>
            <a:pPr algn="l" marL="539749" indent="-269875" lvl="1">
              <a:lnSpc>
                <a:spcPts val="3499"/>
              </a:lnSpc>
              <a:buAutoNum type="arabicPeriod" startAt="1"/>
            </a:pPr>
            <a:r>
              <a:rPr lang="en-US" b="true" sz="2499">
                <a:solidFill>
                  <a:srgbClr val="FFFFFF"/>
                </a:solidFill>
                <a:latin typeface="Cabin Bold"/>
                <a:ea typeface="Cabin Bold"/>
                <a:cs typeface="Cabin Bold"/>
                <a:sym typeface="Cabin Bold"/>
              </a:rPr>
              <a:t>Chuẩn bị giao hàng: Bên vận chuyển chuẩn bị và đóng gói hàng hóa cho việc giao hàng.</a:t>
            </a:r>
          </a:p>
          <a:p>
            <a:pPr algn="l" marL="539749" indent="-269875" lvl="1">
              <a:lnSpc>
                <a:spcPts val="3499"/>
              </a:lnSpc>
              <a:buAutoNum type="arabicPeriod" startAt="1"/>
            </a:pPr>
            <a:r>
              <a:rPr lang="en-US" b="true" sz="2499">
                <a:solidFill>
                  <a:srgbClr val="FFFFFF"/>
                </a:solidFill>
                <a:latin typeface="Cabin Bold"/>
                <a:ea typeface="Cabin Bold"/>
                <a:cs typeface="Cabin Bold"/>
                <a:sym typeface="Cabin Bold"/>
              </a:rPr>
              <a:t>Giao hàng: Bên vận chuyển tiến hành giao hàng đến địa chỉ được chỉ định trong đơn hàng.</a:t>
            </a:r>
          </a:p>
          <a:p>
            <a:pPr algn="l" marL="539749" indent="-269875" lvl="1">
              <a:lnSpc>
                <a:spcPts val="3500"/>
              </a:lnSpc>
              <a:buAutoNum type="arabicPeriod" startAt="1"/>
            </a:pPr>
            <a:r>
              <a:rPr lang="en-US" b="true" sz="2499">
                <a:solidFill>
                  <a:srgbClr val="FFFFFF"/>
                </a:solidFill>
                <a:latin typeface="Cabin Bold"/>
                <a:ea typeface="Cabin Bold"/>
                <a:cs typeface="Cabin Bold"/>
                <a:sym typeface="Cabin Bold"/>
              </a:rPr>
              <a:t>Xác nhận nhận hàng: Người nhận hàng xác nhận việc nhận hàng và ký vào biên nhận giao hàng nếu cần thiết.</a:t>
            </a:r>
          </a:p>
          <a:p>
            <a:pPr algn="l">
              <a:lnSpc>
                <a:spcPts val="3499"/>
              </a:lnSpc>
            </a:pPr>
          </a:p>
          <a:p>
            <a:pPr algn="l">
              <a:lnSpc>
                <a:spcPts val="3499"/>
              </a:lnSpc>
            </a:pPr>
          </a:p>
          <a:p>
            <a:pPr algn="l" marL="571499" indent="-190500" lvl="2">
              <a:lnSpc>
                <a:spcPts val="1249"/>
              </a:lnSpc>
            </a:pPr>
          </a:p>
          <a:p>
            <a:pPr algn="l" marL="571499" indent="-190500" lvl="2">
              <a:lnSpc>
                <a:spcPts val="1249"/>
              </a:lnSpc>
            </a:pPr>
          </a:p>
          <a:p>
            <a:pPr algn="l" marL="571499" indent="-190500" lvl="2">
              <a:lnSpc>
                <a:spcPts val="3499"/>
              </a:lnSpc>
              <a:buFont typeface="Arial"/>
              <a:buChar char="⚬"/>
            </a:pPr>
          </a:p>
        </p:txBody>
      </p:sp>
      <p:sp>
        <p:nvSpPr>
          <p:cNvPr name="TextBox 11" id="11"/>
          <p:cNvSpPr txBox="true"/>
          <p:nvPr/>
        </p:nvSpPr>
        <p:spPr>
          <a:xfrm rot="0">
            <a:off x="-1431395" y="958191"/>
            <a:ext cx="5286903" cy="1150787"/>
          </a:xfrm>
          <a:prstGeom prst="rect">
            <a:avLst/>
          </a:prstGeom>
        </p:spPr>
        <p:txBody>
          <a:bodyPr anchor="t" rtlCol="false" tIns="0" lIns="0" bIns="0" rIns="0">
            <a:spAutoFit/>
          </a:bodyPr>
          <a:lstStyle/>
          <a:p>
            <a:pPr algn="ctr">
              <a:lnSpc>
                <a:spcPts val="9798"/>
              </a:lnSpc>
            </a:pPr>
            <a:r>
              <a:rPr lang="en-US" sz="5696" b="true">
                <a:solidFill>
                  <a:srgbClr val="FFFFFF"/>
                </a:solidFill>
                <a:latin typeface="Oswald Bold"/>
                <a:ea typeface="Oswald Bold"/>
                <a:cs typeface="Oswald Bold"/>
                <a:sym typeface="Oswald Bold"/>
              </a:rPr>
              <a:t>PHẦN 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2648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38888" r="0" b="-38888"/>
              </a:stretch>
            </a:blipFill>
          </p:spPr>
        </p:sp>
      </p:grpSp>
      <p:sp>
        <p:nvSpPr>
          <p:cNvPr name="Freeform 4" id="4"/>
          <p:cNvSpPr/>
          <p:nvPr/>
        </p:nvSpPr>
        <p:spPr>
          <a:xfrm flipH="false" flipV="false" rot="0">
            <a:off x="5074903" y="158885"/>
            <a:ext cx="7632275" cy="1626712"/>
          </a:xfrm>
          <a:custGeom>
            <a:avLst/>
            <a:gdLst/>
            <a:ahLst/>
            <a:cxnLst/>
            <a:rect r="r" b="b" t="t" l="l"/>
            <a:pathLst>
              <a:path h="1626712" w="7632275">
                <a:moveTo>
                  <a:pt x="0" y="0"/>
                </a:moveTo>
                <a:lnTo>
                  <a:pt x="7632274" y="0"/>
                </a:lnTo>
                <a:lnTo>
                  <a:pt x="7632274" y="1626712"/>
                </a:lnTo>
                <a:lnTo>
                  <a:pt x="0" y="16267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608297" y="158885"/>
            <a:ext cx="3927179" cy="1392364"/>
            <a:chOff x="0" y="0"/>
            <a:chExt cx="5236239" cy="1856485"/>
          </a:xfrm>
        </p:grpSpPr>
        <p:sp>
          <p:nvSpPr>
            <p:cNvPr name="Freeform 6" id="6"/>
            <p:cNvSpPr/>
            <p:nvPr/>
          </p:nvSpPr>
          <p:spPr>
            <a:xfrm flipH="false" flipV="false" rot="0">
              <a:off x="0" y="0"/>
              <a:ext cx="5236210" cy="1856486"/>
            </a:xfrm>
            <a:custGeom>
              <a:avLst/>
              <a:gdLst/>
              <a:ahLst/>
              <a:cxnLst/>
              <a:rect r="r" b="b" t="t" l="l"/>
              <a:pathLst>
                <a:path h="1856486" w="5236210">
                  <a:moveTo>
                    <a:pt x="0" y="0"/>
                  </a:moveTo>
                  <a:lnTo>
                    <a:pt x="5236210" y="0"/>
                  </a:lnTo>
                  <a:lnTo>
                    <a:pt x="5236210" y="1856486"/>
                  </a:lnTo>
                  <a:lnTo>
                    <a:pt x="0" y="1856486"/>
                  </a:lnTo>
                  <a:lnTo>
                    <a:pt x="0" y="0"/>
                  </a:lnTo>
                  <a:close/>
                </a:path>
              </a:pathLst>
            </a:custGeom>
            <a:blipFill>
              <a:blip r:embed="rId5"/>
              <a:stretch>
                <a:fillRect l="0" t="-195" r="0" b="-195"/>
              </a:stretch>
            </a:blipFill>
          </p:spPr>
        </p:sp>
      </p:grpSp>
      <p:sp>
        <p:nvSpPr>
          <p:cNvPr name="Freeform 7" id="7"/>
          <p:cNvSpPr/>
          <p:nvPr/>
        </p:nvSpPr>
        <p:spPr>
          <a:xfrm flipH="false" flipV="false" rot="24000">
            <a:off x="1324988" y="1631362"/>
            <a:ext cx="15590832" cy="8843959"/>
          </a:xfrm>
          <a:custGeom>
            <a:avLst/>
            <a:gdLst/>
            <a:ahLst/>
            <a:cxnLst/>
            <a:rect r="r" b="b" t="t" l="l"/>
            <a:pathLst>
              <a:path h="8843959" w="15590832">
                <a:moveTo>
                  <a:pt x="0" y="108421"/>
                </a:moveTo>
                <a:lnTo>
                  <a:pt x="15529846" y="0"/>
                </a:lnTo>
                <a:lnTo>
                  <a:pt x="15590833" y="8735539"/>
                </a:lnTo>
                <a:lnTo>
                  <a:pt x="60987" y="8843959"/>
                </a:lnTo>
                <a:lnTo>
                  <a:pt x="0" y="108421"/>
                </a:lnTo>
                <a:close/>
              </a:path>
            </a:pathLst>
          </a:custGeom>
          <a:blipFill>
            <a:blip r:embed="rId6">
              <a:extLst>
                <a:ext uri="{96DAC541-7B7A-43D3-8B79-37D633B846F1}">
                  <asvg:svgBlip xmlns:asvg="http://schemas.microsoft.com/office/drawing/2016/SVG/main" r:embed="rId7"/>
                </a:ext>
              </a:extLst>
            </a:blip>
            <a:stretch>
              <a:fillRect l="-80149" t="-10970" r="-61656" b="-26810"/>
            </a:stretch>
          </a:blipFill>
        </p:spPr>
      </p:sp>
      <p:sp>
        <p:nvSpPr>
          <p:cNvPr name="TextBox 8" id="8"/>
          <p:cNvSpPr txBox="true"/>
          <p:nvPr/>
        </p:nvSpPr>
        <p:spPr>
          <a:xfrm rot="0">
            <a:off x="1578875" y="1785401"/>
            <a:ext cx="15680425" cy="9581515"/>
          </a:xfrm>
          <a:prstGeom prst="rect">
            <a:avLst/>
          </a:prstGeom>
        </p:spPr>
        <p:txBody>
          <a:bodyPr anchor="t" rtlCol="false" tIns="0" lIns="0" bIns="0" rIns="0">
            <a:spAutoFit/>
          </a:bodyPr>
          <a:lstStyle/>
          <a:p>
            <a:pPr algn="l">
              <a:lnSpc>
                <a:spcPts val="3220"/>
              </a:lnSpc>
            </a:pPr>
            <a:r>
              <a:rPr lang="en-US" sz="2300" b="true">
                <a:solidFill>
                  <a:srgbClr val="000000"/>
                </a:solidFill>
                <a:latin typeface="Cabin Bold"/>
                <a:ea typeface="Cabin Bold"/>
                <a:cs typeface="Cabin Bold"/>
                <a:sym typeface="Cabin Bold"/>
              </a:rPr>
              <a:t>3</a:t>
            </a:r>
            <a:r>
              <a:rPr lang="en-US" sz="2300" b="true">
                <a:solidFill>
                  <a:srgbClr val="000000"/>
                </a:solidFill>
                <a:latin typeface="Cabin Bold"/>
                <a:ea typeface="Cabin Bold"/>
                <a:cs typeface="Cabin Bold"/>
                <a:sym typeface="Cabin Bold"/>
              </a:rPr>
              <a:t>.2.5. Thanh toán, xác nhận đơn hàng và đánh giá sản phẩm</a:t>
            </a:r>
          </a:p>
          <a:p>
            <a:pPr algn="l">
              <a:lnSpc>
                <a:spcPts val="3220"/>
              </a:lnSpc>
            </a:pPr>
          </a:p>
          <a:p>
            <a:pPr algn="l" marL="496571" indent="-248285" lvl="1">
              <a:lnSpc>
                <a:spcPts val="3220"/>
              </a:lnSpc>
              <a:buAutoNum type="arabicPeriod" startAt="1"/>
            </a:pPr>
            <a:r>
              <a:rPr lang="en-US" b="true" sz="2300">
                <a:solidFill>
                  <a:srgbClr val="000000"/>
                </a:solidFill>
                <a:latin typeface="Cabin Bold"/>
                <a:ea typeface="Cabin Bold"/>
                <a:cs typeface="Cabin Bold"/>
                <a:sym typeface="Cabin Bold"/>
              </a:rPr>
              <a:t>Thanh toán:</a:t>
            </a:r>
          </a:p>
          <a:p>
            <a:pPr algn="l" marL="993141" indent="-331047" lvl="2">
              <a:lnSpc>
                <a:spcPts val="3220"/>
              </a:lnSpc>
              <a:buFont typeface="Arial"/>
              <a:buChar char="⚬"/>
            </a:pPr>
            <a:r>
              <a:rPr lang="en-US" b="true" sz="2300">
                <a:solidFill>
                  <a:srgbClr val="000000"/>
                </a:solidFill>
                <a:latin typeface="Cabin Bold"/>
                <a:ea typeface="Cabin Bold"/>
                <a:cs typeface="Cabin Bold"/>
                <a:sym typeface="Cabin Bold"/>
              </a:rPr>
              <a:t>Khách hàng chọn phương thức thanh toán và nhập thông tin cần thiết.</a:t>
            </a:r>
          </a:p>
          <a:p>
            <a:pPr algn="l" marL="993141" indent="-331047" lvl="2">
              <a:lnSpc>
                <a:spcPts val="3220"/>
              </a:lnSpc>
              <a:buFont typeface="Arial"/>
              <a:buChar char="⚬"/>
            </a:pPr>
            <a:r>
              <a:rPr lang="en-US" b="true" sz="2300">
                <a:solidFill>
                  <a:srgbClr val="000000"/>
                </a:solidFill>
                <a:latin typeface="Cabin Bold"/>
                <a:ea typeface="Cabin Bold"/>
                <a:cs typeface="Cabin Bold"/>
                <a:sym typeface="Cabin Bold"/>
              </a:rPr>
              <a:t>Hệ thống xác nhận thanh toán và ghi nhận giao dịch.</a:t>
            </a:r>
          </a:p>
          <a:p>
            <a:pPr algn="l" marL="496571" indent="-248285" lvl="1">
              <a:lnSpc>
                <a:spcPts val="3220"/>
              </a:lnSpc>
              <a:buAutoNum type="arabicPeriod" startAt="1"/>
            </a:pPr>
            <a:r>
              <a:rPr lang="en-US" b="true" sz="2300">
                <a:solidFill>
                  <a:srgbClr val="000000"/>
                </a:solidFill>
                <a:latin typeface="Cabin Bold"/>
                <a:ea typeface="Cabin Bold"/>
                <a:cs typeface="Cabin Bold"/>
                <a:sym typeface="Cabin Bold"/>
              </a:rPr>
              <a:t>Xác nhận đơn hàng:</a:t>
            </a:r>
          </a:p>
          <a:p>
            <a:pPr algn="l" marL="993141" indent="-331047" lvl="2">
              <a:lnSpc>
                <a:spcPts val="3220"/>
              </a:lnSpc>
              <a:buFont typeface="Arial"/>
              <a:buChar char="⚬"/>
            </a:pPr>
            <a:r>
              <a:rPr lang="en-US" b="true" sz="2300">
                <a:solidFill>
                  <a:srgbClr val="000000"/>
                </a:solidFill>
                <a:latin typeface="Cabin Bold"/>
                <a:ea typeface="Cabin Bold"/>
                <a:cs typeface="Cabin Bold"/>
                <a:sym typeface="Cabin Bold"/>
              </a:rPr>
              <a:t>Bên bán nhận thông báo về đơn hàng mới từ hệ thống.</a:t>
            </a:r>
          </a:p>
          <a:p>
            <a:pPr algn="l" marL="993141" indent="-331047" lvl="2">
              <a:lnSpc>
                <a:spcPts val="3220"/>
              </a:lnSpc>
              <a:buFont typeface="Arial"/>
              <a:buChar char="⚬"/>
            </a:pPr>
            <a:r>
              <a:rPr lang="en-US" b="true" sz="2300">
                <a:solidFill>
                  <a:srgbClr val="000000"/>
                </a:solidFill>
                <a:latin typeface="Cabin Bold"/>
                <a:ea typeface="Cabin Bold"/>
                <a:cs typeface="Cabin Bold"/>
                <a:sym typeface="Cabin Bold"/>
              </a:rPr>
              <a:t>Kiểm tra chi tiết đơn hàng và xác nhận tình trạng sản phẩm.</a:t>
            </a:r>
          </a:p>
          <a:p>
            <a:pPr algn="l" marL="993141" indent="-331047" lvl="2">
              <a:lnSpc>
                <a:spcPts val="3220"/>
              </a:lnSpc>
              <a:buFont typeface="Arial"/>
              <a:buChar char="⚬"/>
            </a:pPr>
            <a:r>
              <a:rPr lang="en-US" b="true" sz="2300">
                <a:solidFill>
                  <a:srgbClr val="000000"/>
                </a:solidFill>
                <a:latin typeface="Cabin Bold"/>
                <a:ea typeface="Cabin Bold"/>
                <a:cs typeface="Cabin Bold"/>
                <a:sym typeface="Cabin Bold"/>
              </a:rPr>
              <a:t>Hệ thống gửi thông báo xác nhận đến khách hàng qua email hoặc tin nhắn.</a:t>
            </a:r>
          </a:p>
          <a:p>
            <a:pPr algn="l" marL="496571" indent="-248285" lvl="1">
              <a:lnSpc>
                <a:spcPts val="3220"/>
              </a:lnSpc>
              <a:buAutoNum type="arabicPeriod" startAt="1"/>
            </a:pPr>
            <a:r>
              <a:rPr lang="en-US" b="true" sz="2300">
                <a:solidFill>
                  <a:srgbClr val="000000"/>
                </a:solidFill>
                <a:latin typeface="Cabin Bold"/>
                <a:ea typeface="Cabin Bold"/>
                <a:cs typeface="Cabin Bold"/>
                <a:sym typeface="Cabin Bold"/>
              </a:rPr>
              <a:t>Giao hàng:</a:t>
            </a:r>
          </a:p>
          <a:p>
            <a:pPr algn="l" marL="993141" indent="-331047" lvl="2">
              <a:lnSpc>
                <a:spcPts val="3220"/>
              </a:lnSpc>
              <a:buFont typeface="Arial"/>
              <a:buChar char="⚬"/>
            </a:pPr>
            <a:r>
              <a:rPr lang="en-US" b="true" sz="2300">
                <a:solidFill>
                  <a:srgbClr val="000000"/>
                </a:solidFill>
                <a:latin typeface="Cabin Bold"/>
                <a:ea typeface="Cabin Bold"/>
                <a:cs typeface="Cabin Bold"/>
                <a:sym typeface="Cabin Bold"/>
              </a:rPr>
              <a:t>Bên vận chuyển nhận thông tin về đơn hàng từ bên bán.</a:t>
            </a:r>
          </a:p>
          <a:p>
            <a:pPr algn="l" marL="993141" indent="-331047" lvl="2">
              <a:lnSpc>
                <a:spcPts val="3220"/>
              </a:lnSpc>
              <a:buFont typeface="Arial"/>
              <a:buChar char="⚬"/>
            </a:pPr>
            <a:r>
              <a:rPr lang="en-US" b="true" sz="2300">
                <a:solidFill>
                  <a:srgbClr val="000000"/>
                </a:solidFill>
                <a:latin typeface="Cabin Bold"/>
                <a:ea typeface="Cabin Bold"/>
                <a:cs typeface="Cabin Bold"/>
                <a:sym typeface="Cabin Bold"/>
              </a:rPr>
              <a:t>Chuẩn bị và giao hàng đến địa chỉ được chỉ định trong đơn hàng.</a:t>
            </a:r>
          </a:p>
          <a:p>
            <a:pPr algn="l" marL="993141" indent="-331047" lvl="2">
              <a:lnSpc>
                <a:spcPts val="3220"/>
              </a:lnSpc>
              <a:buFont typeface="Arial"/>
              <a:buChar char="⚬"/>
            </a:pPr>
            <a:r>
              <a:rPr lang="en-US" b="true" sz="2300">
                <a:solidFill>
                  <a:srgbClr val="000000"/>
                </a:solidFill>
                <a:latin typeface="Cabin Bold"/>
                <a:ea typeface="Cabin Bold"/>
                <a:cs typeface="Cabin Bold"/>
                <a:sym typeface="Cabin Bold"/>
              </a:rPr>
              <a:t>Người nhận hàng xác nhận việc nhận hàng và ký vào biên nhận giao hàng (nếu cần).</a:t>
            </a:r>
          </a:p>
          <a:p>
            <a:pPr algn="l" marL="496571" indent="-248285" lvl="1">
              <a:lnSpc>
                <a:spcPts val="3220"/>
              </a:lnSpc>
              <a:buAutoNum type="arabicPeriod" startAt="1"/>
            </a:pPr>
            <a:r>
              <a:rPr lang="en-US" b="true" sz="2300">
                <a:solidFill>
                  <a:srgbClr val="000000"/>
                </a:solidFill>
                <a:latin typeface="Cabin Bold"/>
                <a:ea typeface="Cabin Bold"/>
                <a:cs typeface="Cabin Bold"/>
                <a:sym typeface="Cabin Bold"/>
              </a:rPr>
              <a:t>Kiểm tra và đánh giá sản phẩm:</a:t>
            </a:r>
          </a:p>
          <a:p>
            <a:pPr algn="l" marL="993141" indent="-331047" lvl="2">
              <a:lnSpc>
                <a:spcPts val="3220"/>
              </a:lnSpc>
              <a:buFont typeface="Arial"/>
              <a:buChar char="⚬"/>
            </a:pPr>
            <a:r>
              <a:rPr lang="en-US" b="true" sz="2300">
                <a:solidFill>
                  <a:srgbClr val="000000"/>
                </a:solidFill>
                <a:latin typeface="Cabin Bold"/>
                <a:ea typeface="Cabin Bold"/>
                <a:cs typeface="Cabin Bold"/>
                <a:sym typeface="Cabin Bold"/>
              </a:rPr>
              <a:t>Khách hàng kiểm tra sản phẩm sau khi nhận hàng.</a:t>
            </a:r>
          </a:p>
          <a:p>
            <a:pPr algn="l" marL="993141" indent="-331047" lvl="2">
              <a:lnSpc>
                <a:spcPts val="3220"/>
              </a:lnSpc>
              <a:buFont typeface="Arial"/>
              <a:buChar char="⚬"/>
            </a:pPr>
            <a:r>
              <a:rPr lang="en-US" b="true" sz="2300">
                <a:solidFill>
                  <a:srgbClr val="000000"/>
                </a:solidFill>
                <a:latin typeface="Cabin Bold"/>
                <a:ea typeface="Cabin Bold"/>
                <a:cs typeface="Cabin Bold"/>
                <a:sym typeface="Cabin Bold"/>
              </a:rPr>
              <a:t>Đánh giá sản phẩm dựa trên chất lượng, dịch vụ và trải nghiệm mua sắm.</a:t>
            </a:r>
          </a:p>
          <a:p>
            <a:pPr algn="l" marL="993141" indent="-331047" lvl="2">
              <a:lnSpc>
                <a:spcPts val="3220"/>
              </a:lnSpc>
              <a:buFont typeface="Arial"/>
              <a:buChar char="⚬"/>
            </a:pPr>
            <a:r>
              <a:rPr lang="en-US" b="true" sz="2300">
                <a:solidFill>
                  <a:srgbClr val="000000"/>
                </a:solidFill>
                <a:latin typeface="Cabin Bold"/>
                <a:ea typeface="Cabin Bold"/>
                <a:cs typeface="Cabin Bold"/>
                <a:sym typeface="Cabin Bold"/>
              </a:rPr>
              <a:t>Hệ thống ghi nhận đánh giá để cung cấp thông tin phản hồi và cải thiện dịch vụ trong tương lai.</a:t>
            </a:r>
          </a:p>
          <a:p>
            <a:pPr algn="l" marL="496571" indent="-248285" lvl="1">
              <a:lnSpc>
                <a:spcPts val="3220"/>
              </a:lnSpc>
              <a:buAutoNum type="arabicPeriod" startAt="1"/>
            </a:pPr>
            <a:r>
              <a:rPr lang="en-US" b="true" sz="2300">
                <a:solidFill>
                  <a:srgbClr val="000000"/>
                </a:solidFill>
                <a:latin typeface="Cabin Bold"/>
                <a:ea typeface="Cabin Bold"/>
                <a:cs typeface="Cabin Bold"/>
                <a:sym typeface="Cabin Bold"/>
              </a:rPr>
              <a:t>Hoàn tất đơn hàng:</a:t>
            </a:r>
          </a:p>
          <a:p>
            <a:pPr algn="l" marL="993141" indent="-331047" lvl="2">
              <a:lnSpc>
                <a:spcPts val="3220"/>
              </a:lnSpc>
              <a:buFont typeface="Arial"/>
              <a:buChar char="⚬"/>
            </a:pPr>
            <a:r>
              <a:rPr lang="en-US" b="true" sz="2300">
                <a:solidFill>
                  <a:srgbClr val="000000"/>
                </a:solidFill>
                <a:latin typeface="Cabin Bold"/>
                <a:ea typeface="Cabin Bold"/>
                <a:cs typeface="Cabin Bold"/>
                <a:sym typeface="Cabin Bold"/>
              </a:rPr>
              <a:t>Đơn hàng được coi là hoàn tất sau khi khách hàng đã nhận hàng và thực hiện đánh giá.</a:t>
            </a:r>
          </a:p>
          <a:p>
            <a:pPr algn="l" marL="993141" indent="-331047" lvl="2">
              <a:lnSpc>
                <a:spcPts val="3220"/>
              </a:lnSpc>
              <a:buFont typeface="Arial"/>
              <a:buChar char="⚬"/>
            </a:pPr>
            <a:r>
              <a:rPr lang="en-US" b="true" sz="2300">
                <a:solidFill>
                  <a:srgbClr val="000000"/>
                </a:solidFill>
                <a:latin typeface="Cabin Bold"/>
                <a:ea typeface="Cabin Bold"/>
                <a:cs typeface="Cabin Bold"/>
                <a:sym typeface="Cabin Bold"/>
              </a:rPr>
              <a:t>Hệ thống cập nhật trạng thái đơn hàng và kết thúc quy trình giao dịch.</a:t>
            </a:r>
          </a:p>
          <a:p>
            <a:pPr algn="l">
              <a:lnSpc>
                <a:spcPts val="4200"/>
              </a:lnSpc>
            </a:pPr>
          </a:p>
          <a:p>
            <a:pPr algn="l" marL="685800" indent="-228600" lvl="2">
              <a:lnSpc>
                <a:spcPts val="4200"/>
              </a:lnSpc>
              <a:buFont typeface="Arial"/>
              <a:buChar char="⚬"/>
            </a:pPr>
          </a:p>
          <a:p>
            <a:pPr algn="l" marL="685800" indent="-228600" lvl="2">
              <a:lnSpc>
                <a:spcPts val="4200"/>
              </a:lnSpc>
              <a:buFont typeface="Arial"/>
              <a:buChar char="⚬"/>
            </a:pPr>
          </a:p>
        </p:txBody>
      </p:sp>
      <p:sp>
        <p:nvSpPr>
          <p:cNvPr name="TextBox 9" id="9"/>
          <p:cNvSpPr txBox="true"/>
          <p:nvPr/>
        </p:nvSpPr>
        <p:spPr>
          <a:xfrm rot="0">
            <a:off x="5751688" y="115684"/>
            <a:ext cx="6278704" cy="1370215"/>
          </a:xfrm>
          <a:prstGeom prst="rect">
            <a:avLst/>
          </a:prstGeom>
        </p:spPr>
        <p:txBody>
          <a:bodyPr anchor="t" rtlCol="false" tIns="0" lIns="0" bIns="0" rIns="0">
            <a:spAutoFit/>
          </a:bodyPr>
          <a:lstStyle/>
          <a:p>
            <a:pPr algn="ctr">
              <a:lnSpc>
                <a:spcPts val="11636"/>
              </a:lnSpc>
            </a:pPr>
            <a:r>
              <a:rPr lang="en-US" sz="6765" b="true">
                <a:solidFill>
                  <a:srgbClr val="00569E"/>
                </a:solidFill>
                <a:latin typeface="Oswald Bold"/>
                <a:ea typeface="Oswald Bold"/>
                <a:cs typeface="Oswald Bold"/>
                <a:sym typeface="Oswald Bold"/>
              </a:rPr>
              <a:t>PHẦN 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2648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38888" r="0" b="-38888"/>
              </a:stretch>
            </a:blipFill>
          </p:spPr>
        </p:sp>
      </p:grpSp>
      <p:sp>
        <p:nvSpPr>
          <p:cNvPr name="Freeform 4" id="4"/>
          <p:cNvSpPr/>
          <p:nvPr/>
        </p:nvSpPr>
        <p:spPr>
          <a:xfrm flipH="false" flipV="false" rot="0">
            <a:off x="0" y="0"/>
            <a:ext cx="18288000" cy="417760"/>
          </a:xfrm>
          <a:custGeom>
            <a:avLst/>
            <a:gdLst/>
            <a:ahLst/>
            <a:cxnLst/>
            <a:rect r="r" b="b" t="t" l="l"/>
            <a:pathLst>
              <a:path h="417760" w="18288000">
                <a:moveTo>
                  <a:pt x="0" y="0"/>
                </a:moveTo>
                <a:lnTo>
                  <a:pt x="18288000" y="0"/>
                </a:lnTo>
                <a:lnTo>
                  <a:pt x="18288000" y="417760"/>
                </a:lnTo>
                <a:lnTo>
                  <a:pt x="0" y="4177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724289" y="4396976"/>
            <a:ext cx="12840077" cy="4760595"/>
          </a:xfrm>
          <a:prstGeom prst="rect">
            <a:avLst/>
          </a:prstGeom>
        </p:spPr>
        <p:txBody>
          <a:bodyPr anchor="t" rtlCol="false" tIns="0" lIns="0" bIns="0" rIns="0">
            <a:spAutoFit/>
          </a:bodyPr>
          <a:lstStyle/>
          <a:p>
            <a:pPr algn="l">
              <a:lnSpc>
                <a:spcPts val="4140"/>
              </a:lnSpc>
            </a:pPr>
            <a:r>
              <a:rPr lang="en-US" sz="3000">
                <a:solidFill>
                  <a:srgbClr val="FFFFFF"/>
                </a:solidFill>
                <a:latin typeface="Cabin"/>
                <a:ea typeface="Cabin"/>
                <a:cs typeface="Cabin"/>
                <a:sym typeface="Cabin"/>
              </a:rPr>
              <a:t>-Cần có sự hỗ trợ phần cứng về kiến trúc phân trang và phân đoạn.</a:t>
            </a:r>
          </a:p>
          <a:p>
            <a:pPr algn="l">
              <a:lnSpc>
                <a:spcPts val="4140"/>
              </a:lnSpc>
            </a:pPr>
          </a:p>
          <a:p>
            <a:pPr algn="l">
              <a:lnSpc>
                <a:spcPts val="4140"/>
              </a:lnSpc>
            </a:pPr>
            <a:r>
              <a:rPr lang="en-US" sz="3000">
                <a:solidFill>
                  <a:srgbClr val="FFFFFF"/>
                </a:solidFill>
                <a:latin typeface="Cabin"/>
                <a:ea typeface="Cabin"/>
                <a:cs typeface="Cabin"/>
                <a:sym typeface="Cabin"/>
              </a:rPr>
              <a:t>-Cần có thuật toán hiệu quả để quản lí việc chuyển đổi các trang, phân đoạn từ bộ nhớ chính vào bộ nhớ phụ và ngược lại.</a:t>
            </a:r>
          </a:p>
          <a:p>
            <a:pPr algn="l">
              <a:lnSpc>
                <a:spcPts val="4140"/>
              </a:lnSpc>
            </a:pPr>
          </a:p>
          <a:p>
            <a:pPr algn="l">
              <a:lnSpc>
                <a:spcPts val="4140"/>
              </a:lnSpc>
            </a:pPr>
            <a:r>
              <a:rPr lang="en-US" sz="3000">
                <a:solidFill>
                  <a:srgbClr val="FFFFFF"/>
                </a:solidFill>
                <a:latin typeface="Cabin"/>
                <a:ea typeface="Cabin"/>
                <a:cs typeface="Cabin"/>
                <a:sym typeface="Cabin"/>
              </a:rPr>
              <a:t>+Nguyên lí cục bộ</a:t>
            </a:r>
          </a:p>
          <a:p>
            <a:pPr algn="l">
              <a:lnSpc>
                <a:spcPts val="4140"/>
              </a:lnSpc>
            </a:pPr>
            <a:r>
              <a:rPr lang="en-US" sz="3000">
                <a:solidFill>
                  <a:srgbClr val="FFFFFF"/>
                </a:solidFill>
                <a:latin typeface="Cabin"/>
                <a:ea typeface="Cabin"/>
                <a:cs typeface="Cabin"/>
                <a:sym typeface="Cabin"/>
              </a:rPr>
              <a:t>+Đĩa cứng hoạt động theo khối</a:t>
            </a:r>
          </a:p>
          <a:p>
            <a:pPr algn="l">
              <a:lnSpc>
                <a:spcPts val="4140"/>
              </a:lnSpc>
            </a:pPr>
            <a:r>
              <a:rPr lang="en-US" sz="3000">
                <a:solidFill>
                  <a:srgbClr val="FFFFFF"/>
                </a:solidFill>
                <a:latin typeface="Cabin"/>
                <a:ea typeface="Cabin"/>
                <a:cs typeface="Cabin"/>
                <a:sym typeface="Cabin"/>
              </a:rPr>
              <a:t>+Dự đoán được các trang và phân đoạn dựa vào lịch sử truy xuất vùng nhớ trước đó.</a:t>
            </a:r>
          </a:p>
        </p:txBody>
      </p:sp>
      <p:grpSp>
        <p:nvGrpSpPr>
          <p:cNvPr name="Group 6" id="6"/>
          <p:cNvGrpSpPr/>
          <p:nvPr/>
        </p:nvGrpSpPr>
        <p:grpSpPr>
          <a:xfrm rot="0">
            <a:off x="1028700" y="2742759"/>
            <a:ext cx="15945562" cy="7167245"/>
            <a:chOff x="0" y="0"/>
            <a:chExt cx="1971668" cy="886229"/>
          </a:xfrm>
        </p:grpSpPr>
        <p:sp>
          <p:nvSpPr>
            <p:cNvPr name="Freeform 7" id="7"/>
            <p:cNvSpPr/>
            <p:nvPr/>
          </p:nvSpPr>
          <p:spPr>
            <a:xfrm flipH="false" flipV="false" rot="0">
              <a:off x="0" y="0"/>
              <a:ext cx="1971668" cy="886229"/>
            </a:xfrm>
            <a:custGeom>
              <a:avLst/>
              <a:gdLst/>
              <a:ahLst/>
              <a:cxnLst/>
              <a:rect r="r" b="b" t="t" l="l"/>
              <a:pathLst>
                <a:path h="886229" w="1971668">
                  <a:moveTo>
                    <a:pt x="11167" y="0"/>
                  </a:moveTo>
                  <a:lnTo>
                    <a:pt x="1960501" y="0"/>
                  </a:lnTo>
                  <a:cubicBezTo>
                    <a:pt x="1963462" y="0"/>
                    <a:pt x="1966303" y="1177"/>
                    <a:pt x="1968397" y="3271"/>
                  </a:cubicBezTo>
                  <a:cubicBezTo>
                    <a:pt x="1970491" y="5365"/>
                    <a:pt x="1971668" y="8205"/>
                    <a:pt x="1971668" y="11167"/>
                  </a:cubicBezTo>
                  <a:lnTo>
                    <a:pt x="1971668" y="875062"/>
                  </a:lnTo>
                  <a:cubicBezTo>
                    <a:pt x="1971668" y="878024"/>
                    <a:pt x="1970491" y="880864"/>
                    <a:pt x="1968397" y="882959"/>
                  </a:cubicBezTo>
                  <a:cubicBezTo>
                    <a:pt x="1966303" y="885053"/>
                    <a:pt x="1963462" y="886229"/>
                    <a:pt x="1960501" y="886229"/>
                  </a:cubicBezTo>
                  <a:lnTo>
                    <a:pt x="11167" y="886229"/>
                  </a:lnTo>
                  <a:cubicBezTo>
                    <a:pt x="8205" y="886229"/>
                    <a:pt x="5365" y="885053"/>
                    <a:pt x="3271" y="882959"/>
                  </a:cubicBezTo>
                  <a:cubicBezTo>
                    <a:pt x="1177" y="880864"/>
                    <a:pt x="0" y="878024"/>
                    <a:pt x="0" y="875062"/>
                  </a:cubicBezTo>
                  <a:lnTo>
                    <a:pt x="0" y="11167"/>
                  </a:lnTo>
                  <a:cubicBezTo>
                    <a:pt x="0" y="8205"/>
                    <a:pt x="1177" y="5365"/>
                    <a:pt x="3271" y="3271"/>
                  </a:cubicBezTo>
                  <a:cubicBezTo>
                    <a:pt x="5365" y="1177"/>
                    <a:pt x="8205" y="0"/>
                    <a:pt x="11167" y="0"/>
                  </a:cubicBezTo>
                  <a:close/>
                </a:path>
              </a:pathLst>
            </a:custGeom>
            <a:solidFill>
              <a:srgbClr val="FFFFFF"/>
            </a:solidFill>
            <a:ln w="12700">
              <a:solidFill>
                <a:srgbClr val="000000"/>
              </a:solidFill>
            </a:ln>
          </p:spPr>
        </p:sp>
      </p:grpSp>
      <p:sp>
        <p:nvSpPr>
          <p:cNvPr name="TextBox 8" id="8"/>
          <p:cNvSpPr txBox="true"/>
          <p:nvPr/>
        </p:nvSpPr>
        <p:spPr>
          <a:xfrm rot="0">
            <a:off x="2370769" y="3784854"/>
            <a:ext cx="14147037" cy="6502146"/>
          </a:xfrm>
          <a:prstGeom prst="rect">
            <a:avLst/>
          </a:prstGeom>
        </p:spPr>
        <p:txBody>
          <a:bodyPr anchor="t" rtlCol="false" tIns="0" lIns="0" bIns="0" rIns="0">
            <a:spAutoFit/>
          </a:bodyPr>
          <a:lstStyle/>
          <a:p>
            <a:pPr algn="l" marL="496571" indent="-248285" lvl="1">
              <a:lnSpc>
                <a:spcPts val="3174"/>
              </a:lnSpc>
              <a:buAutoNum type="arabicPeriod" startAt="1"/>
            </a:pPr>
            <a:r>
              <a:rPr lang="en-US" sz="2300">
                <a:solidFill>
                  <a:srgbClr val="000000"/>
                </a:solidFill>
                <a:latin typeface="Cabin"/>
                <a:ea typeface="Cabin"/>
                <a:cs typeface="Cabin"/>
                <a:sym typeface="Cabin"/>
              </a:rPr>
              <a:t>Thu thập đánh giá:</a:t>
            </a:r>
          </a:p>
          <a:p>
            <a:pPr algn="l" marL="993141" indent="-331047" lvl="2">
              <a:lnSpc>
                <a:spcPts val="3174"/>
              </a:lnSpc>
              <a:buFont typeface="Arial"/>
              <a:buChar char="⚬"/>
            </a:pPr>
            <a:r>
              <a:rPr lang="en-US" sz="2300">
                <a:solidFill>
                  <a:srgbClr val="000000"/>
                </a:solidFill>
                <a:latin typeface="Cabin"/>
                <a:ea typeface="Cabin"/>
                <a:cs typeface="Cabin"/>
                <a:sym typeface="Cabin"/>
              </a:rPr>
              <a:t>Hệ thống tự động thu thập đánh giá từ khách hàng sau mỗi giao dịch.</a:t>
            </a:r>
          </a:p>
          <a:p>
            <a:pPr algn="l" marL="993141" indent="-331047" lvl="2">
              <a:lnSpc>
                <a:spcPts val="3174"/>
              </a:lnSpc>
              <a:buFont typeface="Arial"/>
              <a:buChar char="⚬"/>
            </a:pPr>
            <a:r>
              <a:rPr lang="en-US" sz="2300">
                <a:solidFill>
                  <a:srgbClr val="000000"/>
                </a:solidFill>
                <a:latin typeface="Cabin"/>
                <a:ea typeface="Cabin"/>
                <a:cs typeface="Cabin"/>
                <a:sym typeface="Cabin"/>
              </a:rPr>
              <a:t>Đánh giá bao gồm các yếu tố như chất lượng sản phẩm, dịch vụ và trải nghiệm mua sắm.</a:t>
            </a:r>
          </a:p>
          <a:p>
            <a:pPr algn="l" marL="496571" indent="-248285" lvl="1">
              <a:lnSpc>
                <a:spcPts val="3174"/>
              </a:lnSpc>
              <a:buAutoNum type="arabicPeriod" startAt="1"/>
            </a:pPr>
            <a:r>
              <a:rPr lang="en-US" sz="2300">
                <a:solidFill>
                  <a:srgbClr val="000000"/>
                </a:solidFill>
                <a:latin typeface="Cabin"/>
                <a:ea typeface="Cabin"/>
                <a:cs typeface="Cabin"/>
                <a:sym typeface="Cabin"/>
              </a:rPr>
              <a:t>Phân loại và xử lý đánh giá:</a:t>
            </a:r>
          </a:p>
          <a:p>
            <a:pPr algn="l" marL="993141" indent="-331047" lvl="2">
              <a:lnSpc>
                <a:spcPts val="3174"/>
              </a:lnSpc>
              <a:buFont typeface="Arial"/>
              <a:buChar char="⚬"/>
            </a:pPr>
            <a:r>
              <a:rPr lang="en-US" sz="2300">
                <a:solidFill>
                  <a:srgbClr val="000000"/>
                </a:solidFill>
                <a:latin typeface="Cabin"/>
                <a:ea typeface="Cabin"/>
                <a:cs typeface="Cabin"/>
                <a:sym typeface="Cabin"/>
              </a:rPr>
              <a:t>Quản trị viên xem xét đánh giá từ khách hàng.</a:t>
            </a:r>
          </a:p>
          <a:p>
            <a:pPr algn="l" marL="993141" indent="-331047" lvl="2">
              <a:lnSpc>
                <a:spcPts val="3174"/>
              </a:lnSpc>
              <a:buFont typeface="Arial"/>
              <a:buChar char="⚬"/>
            </a:pPr>
            <a:r>
              <a:rPr lang="en-US" sz="2300">
                <a:solidFill>
                  <a:srgbClr val="000000"/>
                </a:solidFill>
                <a:latin typeface="Cabin"/>
                <a:ea typeface="Cabin"/>
                <a:cs typeface="Cabin"/>
                <a:sym typeface="Cabin"/>
              </a:rPr>
              <a:t>Phân loại đánh giá theo các tiêu chí như tích cực, tiêu cực hoặc gợi ý cải thiện.</a:t>
            </a:r>
          </a:p>
          <a:p>
            <a:pPr algn="l" marL="496571" indent="-248285" lvl="1">
              <a:lnSpc>
                <a:spcPts val="3174"/>
              </a:lnSpc>
              <a:buAutoNum type="arabicPeriod" startAt="1"/>
            </a:pPr>
            <a:r>
              <a:rPr lang="en-US" sz="2300">
                <a:solidFill>
                  <a:srgbClr val="000000"/>
                </a:solidFill>
                <a:latin typeface="Cabin"/>
                <a:ea typeface="Cabin"/>
                <a:cs typeface="Cabin"/>
                <a:sym typeface="Cabin"/>
              </a:rPr>
              <a:t>Phản hồi và cải thiện:</a:t>
            </a:r>
          </a:p>
          <a:p>
            <a:pPr algn="l" marL="993141" indent="-331047" lvl="2">
              <a:lnSpc>
                <a:spcPts val="3174"/>
              </a:lnSpc>
              <a:buFont typeface="Arial"/>
              <a:buChar char="⚬"/>
            </a:pPr>
            <a:r>
              <a:rPr lang="en-US" sz="2300">
                <a:solidFill>
                  <a:srgbClr val="000000"/>
                </a:solidFill>
                <a:latin typeface="Cabin"/>
                <a:ea typeface="Cabin"/>
                <a:cs typeface="Cabin"/>
                <a:sym typeface="Cabin"/>
              </a:rPr>
              <a:t>Quản trị viên xác định các vấn đề và điểm mạnh dựa trên đánh giá.</a:t>
            </a:r>
          </a:p>
          <a:p>
            <a:pPr algn="l" marL="993141" indent="-331047" lvl="2">
              <a:lnSpc>
                <a:spcPts val="3174"/>
              </a:lnSpc>
              <a:buFont typeface="Arial"/>
              <a:buChar char="⚬"/>
            </a:pPr>
            <a:r>
              <a:rPr lang="en-US" sz="2300">
                <a:solidFill>
                  <a:srgbClr val="000000"/>
                </a:solidFill>
                <a:latin typeface="Cabin"/>
                <a:ea typeface="Cabin"/>
                <a:cs typeface="Cabin"/>
                <a:sym typeface="Cabin"/>
              </a:rPr>
              <a:t>Cung cấp phản hồi cho bộ phận tương ứng để cải thiện chất lượng sản phẩm và dịch vụ.</a:t>
            </a:r>
          </a:p>
          <a:p>
            <a:pPr algn="l" marL="496571" indent="-248285" lvl="1">
              <a:lnSpc>
                <a:spcPts val="3174"/>
              </a:lnSpc>
              <a:buAutoNum type="arabicPeriod" startAt="1"/>
            </a:pPr>
            <a:r>
              <a:rPr lang="en-US" sz="2300">
                <a:solidFill>
                  <a:srgbClr val="000000"/>
                </a:solidFill>
                <a:latin typeface="Cabin"/>
                <a:ea typeface="Cabin"/>
                <a:cs typeface="Cabin"/>
                <a:sym typeface="Cabin"/>
              </a:rPr>
              <a:t>Tổng hợp báo cáo:</a:t>
            </a:r>
          </a:p>
          <a:p>
            <a:pPr algn="l" marL="993141" indent="-331047" lvl="2">
              <a:lnSpc>
                <a:spcPts val="3174"/>
              </a:lnSpc>
              <a:buFont typeface="Arial"/>
              <a:buChar char="⚬"/>
            </a:pPr>
            <a:r>
              <a:rPr lang="en-US" sz="2300">
                <a:solidFill>
                  <a:srgbClr val="000000"/>
                </a:solidFill>
                <a:latin typeface="Cabin"/>
                <a:ea typeface="Cabin"/>
                <a:cs typeface="Cabin"/>
                <a:sym typeface="Cabin"/>
              </a:rPr>
              <a:t>Quản trị viên tổng hợp các đánh giá và thông tin phản hồi thành báo cáo.</a:t>
            </a:r>
          </a:p>
          <a:p>
            <a:pPr algn="l" marL="993141" indent="-331047" lvl="2">
              <a:lnSpc>
                <a:spcPts val="3174"/>
              </a:lnSpc>
              <a:buFont typeface="Arial"/>
              <a:buChar char="⚬"/>
            </a:pPr>
            <a:r>
              <a:rPr lang="en-US" sz="2300">
                <a:solidFill>
                  <a:srgbClr val="000000"/>
                </a:solidFill>
                <a:latin typeface="Cabin"/>
                <a:ea typeface="Cabin"/>
                <a:cs typeface="Cabin"/>
                <a:sym typeface="Cabin"/>
              </a:rPr>
              <a:t>Báo cáo này có thể được sử dụng để đánh giá hiệu suất và xác định các khu vực cần cải thiện.</a:t>
            </a:r>
          </a:p>
          <a:p>
            <a:pPr algn="l" marL="496571" indent="-248285" lvl="1">
              <a:lnSpc>
                <a:spcPts val="3174"/>
              </a:lnSpc>
              <a:buAutoNum type="arabicPeriod" startAt="1"/>
            </a:pPr>
            <a:r>
              <a:rPr lang="en-US" sz="2300">
                <a:solidFill>
                  <a:srgbClr val="000000"/>
                </a:solidFill>
                <a:latin typeface="Cabin"/>
                <a:ea typeface="Cabin"/>
                <a:cs typeface="Cabin"/>
                <a:sym typeface="Cabin"/>
              </a:rPr>
              <a:t>Thực hiện biện pháp cải thiện:</a:t>
            </a:r>
          </a:p>
          <a:p>
            <a:pPr algn="l" marL="993141" indent="-331047" lvl="2">
              <a:lnSpc>
                <a:spcPts val="3174"/>
              </a:lnSpc>
              <a:buFont typeface="Arial"/>
              <a:buChar char="⚬"/>
            </a:pPr>
            <a:r>
              <a:rPr lang="en-US" sz="2300">
                <a:solidFill>
                  <a:srgbClr val="000000"/>
                </a:solidFill>
                <a:latin typeface="Cabin"/>
                <a:ea typeface="Cabin"/>
                <a:cs typeface="Cabin"/>
                <a:sym typeface="Cabin"/>
              </a:rPr>
              <a:t>Dựa trên báo cáo tổng hợp, quản trị viên và các bộ phận liên quan thực hiện các biện pháp cải thiện.</a:t>
            </a:r>
          </a:p>
          <a:p>
            <a:pPr algn="l" marL="993141" indent="-331047" lvl="2">
              <a:lnSpc>
                <a:spcPts val="3174"/>
              </a:lnSpc>
              <a:buFont typeface="Arial"/>
              <a:buChar char="⚬"/>
            </a:pPr>
            <a:r>
              <a:rPr lang="en-US" sz="2300">
                <a:solidFill>
                  <a:srgbClr val="000000"/>
                </a:solidFill>
                <a:latin typeface="Cabin"/>
                <a:ea typeface="Cabin"/>
                <a:cs typeface="Cabin"/>
                <a:sym typeface="Cabin"/>
              </a:rPr>
              <a:t>Điều này có thể bao gồm việc cập nhật chính sách, đào tạo nhân viên, hoặc cải tiến sản phẩm/dịch vụ.</a:t>
            </a:r>
          </a:p>
          <a:p>
            <a:pPr algn="l">
              <a:lnSpc>
                <a:spcPts val="4140"/>
              </a:lnSpc>
            </a:pPr>
          </a:p>
        </p:txBody>
      </p:sp>
      <p:sp>
        <p:nvSpPr>
          <p:cNvPr name="TextBox 9" id="9"/>
          <p:cNvSpPr txBox="true"/>
          <p:nvPr/>
        </p:nvSpPr>
        <p:spPr>
          <a:xfrm rot="0">
            <a:off x="1028700" y="2676084"/>
            <a:ext cx="7742397" cy="523875"/>
          </a:xfrm>
          <a:prstGeom prst="rect">
            <a:avLst/>
          </a:prstGeom>
        </p:spPr>
        <p:txBody>
          <a:bodyPr anchor="t" rtlCol="false" tIns="0" lIns="0" bIns="0" rIns="0">
            <a:spAutoFit/>
          </a:bodyPr>
          <a:lstStyle/>
          <a:p>
            <a:pPr algn="ctr">
              <a:lnSpc>
                <a:spcPts val="4200"/>
              </a:lnSpc>
            </a:pPr>
            <a:r>
              <a:rPr lang="en-US" sz="3000">
                <a:solidFill>
                  <a:srgbClr val="000000"/>
                </a:solidFill>
                <a:latin typeface="Cabin"/>
                <a:ea typeface="Cabin"/>
                <a:cs typeface="Cabin"/>
                <a:sym typeface="Cabin"/>
              </a:rPr>
              <a:t>3.2.6. Quản trị viên tổng hợp đánh giá</a:t>
            </a:r>
          </a:p>
        </p:txBody>
      </p:sp>
      <p:sp>
        <p:nvSpPr>
          <p:cNvPr name="Freeform 10" id="10"/>
          <p:cNvSpPr/>
          <p:nvPr/>
        </p:nvSpPr>
        <p:spPr>
          <a:xfrm flipH="false" flipV="false" rot="0">
            <a:off x="5185344" y="823357"/>
            <a:ext cx="7632275" cy="1626712"/>
          </a:xfrm>
          <a:custGeom>
            <a:avLst/>
            <a:gdLst/>
            <a:ahLst/>
            <a:cxnLst/>
            <a:rect r="r" b="b" t="t" l="l"/>
            <a:pathLst>
              <a:path h="1626712" w="7632275">
                <a:moveTo>
                  <a:pt x="0" y="0"/>
                </a:moveTo>
                <a:lnTo>
                  <a:pt x="7632274" y="0"/>
                </a:lnTo>
                <a:lnTo>
                  <a:pt x="7632274" y="1626711"/>
                </a:lnTo>
                <a:lnTo>
                  <a:pt x="0" y="16267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3103720" y="1081643"/>
            <a:ext cx="11795522" cy="1368425"/>
          </a:xfrm>
          <a:prstGeom prst="rect">
            <a:avLst/>
          </a:prstGeom>
        </p:spPr>
        <p:txBody>
          <a:bodyPr anchor="t" rtlCol="false" tIns="0" lIns="0" bIns="0" rIns="0">
            <a:spAutoFit/>
          </a:bodyPr>
          <a:lstStyle/>
          <a:p>
            <a:pPr algn="ctr">
              <a:lnSpc>
                <a:spcPts val="11200"/>
              </a:lnSpc>
            </a:pPr>
            <a:r>
              <a:rPr lang="en-US" sz="8000" b="true">
                <a:solidFill>
                  <a:srgbClr val="00569E"/>
                </a:solidFill>
                <a:latin typeface="Oswald Bold"/>
                <a:ea typeface="Oswald Bold"/>
                <a:cs typeface="Oswald Bold"/>
                <a:sym typeface="Oswald Bold"/>
              </a:rPr>
              <a:t>PHẦN 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940" y="-165888"/>
            <a:ext cx="18609879" cy="10618775"/>
          </a:xfrm>
          <a:custGeom>
            <a:avLst/>
            <a:gdLst/>
            <a:ahLst/>
            <a:cxnLst/>
            <a:rect r="r" b="b" t="t" l="l"/>
            <a:pathLst>
              <a:path h="10618775" w="18609879">
                <a:moveTo>
                  <a:pt x="0" y="0"/>
                </a:moveTo>
                <a:lnTo>
                  <a:pt x="18609879" y="0"/>
                </a:lnTo>
                <a:lnTo>
                  <a:pt x="18609879" y="10618775"/>
                </a:lnTo>
                <a:lnTo>
                  <a:pt x="0" y="106187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80562" y="7335670"/>
            <a:ext cx="13710115" cy="1922630"/>
            <a:chOff x="0" y="0"/>
            <a:chExt cx="18280153" cy="2563507"/>
          </a:xfrm>
        </p:grpSpPr>
        <p:sp>
          <p:nvSpPr>
            <p:cNvPr name="Freeform 4" id="4"/>
            <p:cNvSpPr/>
            <p:nvPr/>
          </p:nvSpPr>
          <p:spPr>
            <a:xfrm flipH="false" flipV="false" rot="0">
              <a:off x="0" y="0"/>
              <a:ext cx="18280126" cy="2563495"/>
            </a:xfrm>
            <a:custGeom>
              <a:avLst/>
              <a:gdLst/>
              <a:ahLst/>
              <a:cxnLst/>
              <a:rect r="r" b="b" t="t" l="l"/>
              <a:pathLst>
                <a:path h="2563495" w="18280126">
                  <a:moveTo>
                    <a:pt x="0" y="0"/>
                  </a:moveTo>
                  <a:lnTo>
                    <a:pt x="18280126" y="0"/>
                  </a:lnTo>
                  <a:lnTo>
                    <a:pt x="18280126" y="2563495"/>
                  </a:lnTo>
                  <a:lnTo>
                    <a:pt x="0" y="2563495"/>
                  </a:lnTo>
                  <a:lnTo>
                    <a:pt x="0" y="0"/>
                  </a:lnTo>
                  <a:close/>
                </a:path>
              </a:pathLst>
            </a:custGeom>
            <a:blipFill>
              <a:blip r:embed="rId4"/>
              <a:stretch>
                <a:fillRect l="0" t="-20570" r="0" b="-20570"/>
              </a:stretch>
            </a:blipFill>
          </p:spPr>
        </p:sp>
      </p:grpSp>
      <p:sp>
        <p:nvSpPr>
          <p:cNvPr name="Freeform 5" id="5"/>
          <p:cNvSpPr/>
          <p:nvPr/>
        </p:nvSpPr>
        <p:spPr>
          <a:xfrm flipH="false" flipV="false" rot="0">
            <a:off x="2150745" y="3562748"/>
            <a:ext cx="13839932" cy="5059757"/>
          </a:xfrm>
          <a:custGeom>
            <a:avLst/>
            <a:gdLst/>
            <a:ahLst/>
            <a:cxnLst/>
            <a:rect r="r" b="b" t="t" l="l"/>
            <a:pathLst>
              <a:path h="5059757" w="13839932">
                <a:moveTo>
                  <a:pt x="0" y="0"/>
                </a:moveTo>
                <a:lnTo>
                  <a:pt x="13839932" y="0"/>
                </a:lnTo>
                <a:lnTo>
                  <a:pt x="13839932" y="5059758"/>
                </a:lnTo>
                <a:lnTo>
                  <a:pt x="0" y="50597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150745" y="1500937"/>
            <a:ext cx="13575781" cy="1605280"/>
          </a:xfrm>
          <a:prstGeom prst="rect">
            <a:avLst/>
          </a:prstGeom>
        </p:spPr>
        <p:txBody>
          <a:bodyPr anchor="t" rtlCol="false" tIns="0" lIns="0" bIns="0" rIns="0">
            <a:spAutoFit/>
          </a:bodyPr>
          <a:lstStyle/>
          <a:p>
            <a:pPr algn="ctr">
              <a:lnSpc>
                <a:spcPts val="13760"/>
              </a:lnSpc>
            </a:pPr>
            <a:r>
              <a:rPr lang="en-US" sz="8000" b="true">
                <a:solidFill>
                  <a:srgbClr val="1C3879"/>
                </a:solidFill>
                <a:latin typeface="Oswald Bold"/>
                <a:ea typeface="Oswald Bold"/>
                <a:cs typeface="Oswald Bold"/>
                <a:sym typeface="Oswald Bold"/>
              </a:rPr>
              <a:t>PHẦN  4: YÊU CẦU HỆ THỐNG</a:t>
            </a:r>
          </a:p>
        </p:txBody>
      </p:sp>
      <p:sp>
        <p:nvSpPr>
          <p:cNvPr name="TextBox 7" id="7"/>
          <p:cNvSpPr txBox="true"/>
          <p:nvPr/>
        </p:nvSpPr>
        <p:spPr>
          <a:xfrm rot="0">
            <a:off x="3130560" y="4993196"/>
            <a:ext cx="11880303" cy="2124075"/>
          </a:xfrm>
          <a:prstGeom prst="rect">
            <a:avLst/>
          </a:prstGeom>
        </p:spPr>
        <p:txBody>
          <a:bodyPr anchor="t" rtlCol="false" tIns="0" lIns="0" bIns="0" rIns="0">
            <a:spAutoFit/>
          </a:bodyPr>
          <a:lstStyle/>
          <a:p>
            <a:pPr algn="l" marL="685800" indent="-228600" lvl="2">
              <a:lnSpc>
                <a:spcPts val="4200"/>
              </a:lnSpc>
              <a:buFont typeface="Arial"/>
              <a:buChar char="⚬"/>
            </a:pPr>
            <a:r>
              <a:rPr lang="en-US" sz="3000">
                <a:solidFill>
                  <a:srgbClr val="145DA0"/>
                </a:solidFill>
                <a:latin typeface="Cabin"/>
                <a:ea typeface="Cabin"/>
                <a:cs typeface="Cabin"/>
                <a:sym typeface="Cabin"/>
              </a:rPr>
              <a:t>Giao diện hấp dẫn và thân thiện</a:t>
            </a:r>
          </a:p>
          <a:p>
            <a:pPr algn="l" marL="685800" indent="-228600" lvl="2">
              <a:lnSpc>
                <a:spcPts val="4200"/>
              </a:lnSpc>
              <a:buFont typeface="Arial"/>
              <a:buChar char="⚬"/>
            </a:pPr>
            <a:r>
              <a:rPr lang="en-US" sz="3000">
                <a:solidFill>
                  <a:srgbClr val="145DA0"/>
                </a:solidFill>
                <a:latin typeface="Cabin"/>
                <a:ea typeface="Cabin"/>
                <a:cs typeface="Cabin"/>
                <a:sym typeface="Cabin"/>
              </a:rPr>
              <a:t>Bảo mật cao</a:t>
            </a:r>
          </a:p>
          <a:p>
            <a:pPr algn="l" marL="685800" indent="-228600" lvl="2">
              <a:lnSpc>
                <a:spcPts val="4200"/>
              </a:lnSpc>
              <a:buFont typeface="Arial"/>
              <a:buChar char="⚬"/>
            </a:pPr>
            <a:r>
              <a:rPr lang="en-US" sz="3000">
                <a:solidFill>
                  <a:srgbClr val="145DA0"/>
                </a:solidFill>
                <a:latin typeface="Cabin"/>
                <a:ea typeface="Cabin"/>
                <a:cs typeface="Cabin"/>
                <a:sym typeface="Cabin"/>
              </a:rPr>
              <a:t>Thao tác nhanh chóng, hiệu quả và chính xác</a:t>
            </a:r>
          </a:p>
          <a:p>
            <a:pPr algn="l" marL="685800" indent="-228600" lvl="2">
              <a:lnSpc>
                <a:spcPts val="4200"/>
              </a:lnSpc>
              <a:buFont typeface="Arial"/>
              <a:buChar char="⚬"/>
            </a:pPr>
            <a:r>
              <a:rPr lang="en-US" sz="3000">
                <a:solidFill>
                  <a:srgbClr val="145DA0"/>
                </a:solidFill>
                <a:latin typeface="Cabin"/>
                <a:ea typeface="Cabin"/>
                <a:cs typeface="Cabin"/>
                <a:sym typeface="Cabin"/>
              </a:rPr>
              <a:t>Quản lý dữ liệu</a:t>
            </a:r>
          </a:p>
        </p:txBody>
      </p:sp>
      <p:sp>
        <p:nvSpPr>
          <p:cNvPr name="TextBox 8" id="8"/>
          <p:cNvSpPr txBox="true"/>
          <p:nvPr/>
        </p:nvSpPr>
        <p:spPr>
          <a:xfrm rot="0">
            <a:off x="2467746" y="3840671"/>
            <a:ext cx="3997904" cy="523875"/>
          </a:xfrm>
          <a:prstGeom prst="rect">
            <a:avLst/>
          </a:prstGeom>
        </p:spPr>
        <p:txBody>
          <a:bodyPr anchor="t" rtlCol="false" tIns="0" lIns="0" bIns="0" rIns="0">
            <a:spAutoFit/>
          </a:bodyPr>
          <a:lstStyle/>
          <a:p>
            <a:pPr algn="ctr">
              <a:lnSpc>
                <a:spcPts val="4200"/>
              </a:lnSpc>
            </a:pPr>
            <a:r>
              <a:rPr lang="en-US" sz="3000" b="true">
                <a:solidFill>
                  <a:srgbClr val="1C3879"/>
                </a:solidFill>
                <a:latin typeface="Cabin Bold"/>
                <a:ea typeface="Cabin Bold"/>
                <a:cs typeface="Cabin Bold"/>
                <a:sym typeface="Cabin Bold"/>
              </a:rPr>
              <a:t>4.1. Yêu cầu tổng quan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940" y="-165888"/>
            <a:ext cx="18609879" cy="10618775"/>
          </a:xfrm>
          <a:custGeom>
            <a:avLst/>
            <a:gdLst/>
            <a:ahLst/>
            <a:cxnLst/>
            <a:rect r="r" b="b" t="t" l="l"/>
            <a:pathLst>
              <a:path h="10618775" w="18609879">
                <a:moveTo>
                  <a:pt x="0" y="0"/>
                </a:moveTo>
                <a:lnTo>
                  <a:pt x="18609879" y="0"/>
                </a:lnTo>
                <a:lnTo>
                  <a:pt x="18609879" y="10618775"/>
                </a:lnTo>
                <a:lnTo>
                  <a:pt x="0" y="106187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55291" y="388926"/>
            <a:ext cx="8133863" cy="1605280"/>
          </a:xfrm>
          <a:prstGeom prst="rect">
            <a:avLst/>
          </a:prstGeom>
        </p:spPr>
        <p:txBody>
          <a:bodyPr anchor="t" rtlCol="false" tIns="0" lIns="0" bIns="0" rIns="0">
            <a:spAutoFit/>
          </a:bodyPr>
          <a:lstStyle/>
          <a:p>
            <a:pPr algn="ctr">
              <a:lnSpc>
                <a:spcPts val="13760"/>
              </a:lnSpc>
            </a:pPr>
            <a:r>
              <a:rPr lang="en-US" sz="8000" b="true">
                <a:solidFill>
                  <a:srgbClr val="1C3879"/>
                </a:solidFill>
                <a:latin typeface="Oswald Bold"/>
                <a:ea typeface="Oswald Bold"/>
                <a:cs typeface="Oswald Bold"/>
                <a:sym typeface="Oswald Bold"/>
              </a:rPr>
              <a:t>PHẦN 4</a:t>
            </a:r>
          </a:p>
        </p:txBody>
      </p:sp>
      <p:sp>
        <p:nvSpPr>
          <p:cNvPr name="Freeform 4" id="4"/>
          <p:cNvSpPr/>
          <p:nvPr/>
        </p:nvSpPr>
        <p:spPr>
          <a:xfrm flipH="false" flipV="false" rot="0">
            <a:off x="1679804" y="2988788"/>
            <a:ext cx="14025360" cy="5127549"/>
          </a:xfrm>
          <a:custGeom>
            <a:avLst/>
            <a:gdLst/>
            <a:ahLst/>
            <a:cxnLst/>
            <a:rect r="r" b="b" t="t" l="l"/>
            <a:pathLst>
              <a:path h="5127549" w="14025360">
                <a:moveTo>
                  <a:pt x="0" y="0"/>
                </a:moveTo>
                <a:lnTo>
                  <a:pt x="14025361" y="0"/>
                </a:lnTo>
                <a:lnTo>
                  <a:pt x="14025361" y="5127549"/>
                </a:lnTo>
                <a:lnTo>
                  <a:pt x="0" y="51275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479974" y="2308531"/>
            <a:ext cx="3997904" cy="523875"/>
          </a:xfrm>
          <a:prstGeom prst="rect">
            <a:avLst/>
          </a:prstGeom>
        </p:spPr>
        <p:txBody>
          <a:bodyPr anchor="t" rtlCol="false" tIns="0" lIns="0" bIns="0" rIns="0">
            <a:spAutoFit/>
          </a:bodyPr>
          <a:lstStyle/>
          <a:p>
            <a:pPr algn="ctr">
              <a:lnSpc>
                <a:spcPts val="4200"/>
              </a:lnSpc>
            </a:pPr>
            <a:r>
              <a:rPr lang="en-US" sz="3000" b="true">
                <a:solidFill>
                  <a:srgbClr val="1C3879"/>
                </a:solidFill>
                <a:latin typeface="Cabin Bold"/>
                <a:ea typeface="Cabin Bold"/>
                <a:cs typeface="Cabin Bold"/>
                <a:sym typeface="Cabin Bold"/>
              </a:rPr>
              <a:t>4.2. Yêu cầu chức năng</a:t>
            </a:r>
          </a:p>
        </p:txBody>
      </p:sp>
      <p:sp>
        <p:nvSpPr>
          <p:cNvPr name="TextBox 6" id="6"/>
          <p:cNvSpPr txBox="true"/>
          <p:nvPr/>
        </p:nvSpPr>
        <p:spPr>
          <a:xfrm rot="0">
            <a:off x="1938887" y="3072399"/>
            <a:ext cx="3080078" cy="573361"/>
          </a:xfrm>
          <a:prstGeom prst="rect">
            <a:avLst/>
          </a:prstGeom>
        </p:spPr>
        <p:txBody>
          <a:bodyPr anchor="t" rtlCol="false" tIns="0" lIns="0" bIns="0" rIns="0">
            <a:spAutoFit/>
          </a:bodyPr>
          <a:lstStyle/>
          <a:p>
            <a:pPr algn="l">
              <a:lnSpc>
                <a:spcPts val="4913"/>
              </a:lnSpc>
              <a:spcBef>
                <a:spcPct val="0"/>
              </a:spcBef>
            </a:pPr>
            <a:r>
              <a:rPr lang="en-US" b="true" sz="2856">
                <a:solidFill>
                  <a:srgbClr val="1C3879"/>
                </a:solidFill>
                <a:latin typeface="Oswald Bold"/>
                <a:ea typeface="Oswald Bold"/>
                <a:cs typeface="Oswald Bold"/>
                <a:sym typeface="Oswald Bold"/>
              </a:rPr>
              <a:t>Đối với người dùng:</a:t>
            </a:r>
          </a:p>
        </p:txBody>
      </p:sp>
      <p:sp>
        <p:nvSpPr>
          <p:cNvPr name="TextBox 7" id="7"/>
          <p:cNvSpPr txBox="true"/>
          <p:nvPr/>
        </p:nvSpPr>
        <p:spPr>
          <a:xfrm rot="0">
            <a:off x="7385196" y="3072399"/>
            <a:ext cx="3080078" cy="573361"/>
          </a:xfrm>
          <a:prstGeom prst="rect">
            <a:avLst/>
          </a:prstGeom>
        </p:spPr>
        <p:txBody>
          <a:bodyPr anchor="t" rtlCol="false" tIns="0" lIns="0" bIns="0" rIns="0">
            <a:spAutoFit/>
          </a:bodyPr>
          <a:lstStyle/>
          <a:p>
            <a:pPr algn="l">
              <a:lnSpc>
                <a:spcPts val="4913"/>
              </a:lnSpc>
              <a:spcBef>
                <a:spcPct val="0"/>
              </a:spcBef>
            </a:pPr>
            <a:r>
              <a:rPr lang="en-US" b="true" sz="2856">
                <a:solidFill>
                  <a:srgbClr val="1C3879"/>
                </a:solidFill>
                <a:latin typeface="Oswald Bold"/>
                <a:ea typeface="Oswald Bold"/>
                <a:cs typeface="Oswald Bold"/>
                <a:sym typeface="Oswald Bold"/>
              </a:rPr>
              <a:t>Quản trị viên:</a:t>
            </a:r>
          </a:p>
        </p:txBody>
      </p:sp>
      <p:sp>
        <p:nvSpPr>
          <p:cNvPr name="TextBox 8" id="8"/>
          <p:cNvSpPr txBox="true"/>
          <p:nvPr/>
        </p:nvSpPr>
        <p:spPr>
          <a:xfrm rot="0">
            <a:off x="12109778" y="3072399"/>
            <a:ext cx="3080078" cy="573361"/>
          </a:xfrm>
          <a:prstGeom prst="rect">
            <a:avLst/>
          </a:prstGeom>
        </p:spPr>
        <p:txBody>
          <a:bodyPr anchor="t" rtlCol="false" tIns="0" lIns="0" bIns="0" rIns="0">
            <a:spAutoFit/>
          </a:bodyPr>
          <a:lstStyle/>
          <a:p>
            <a:pPr algn="l">
              <a:lnSpc>
                <a:spcPts val="4913"/>
              </a:lnSpc>
              <a:spcBef>
                <a:spcPct val="0"/>
              </a:spcBef>
            </a:pPr>
            <a:r>
              <a:rPr lang="en-US" b="true" sz="2856">
                <a:solidFill>
                  <a:srgbClr val="1C3879"/>
                </a:solidFill>
                <a:latin typeface="Oswald Bold"/>
                <a:ea typeface="Oswald Bold"/>
                <a:cs typeface="Oswald Bold"/>
                <a:sym typeface="Oswald Bold"/>
              </a:rPr>
              <a:t> Khách hàng:</a:t>
            </a:r>
          </a:p>
        </p:txBody>
      </p:sp>
      <p:sp>
        <p:nvSpPr>
          <p:cNvPr name="TextBox 9" id="9"/>
          <p:cNvSpPr txBox="true"/>
          <p:nvPr/>
        </p:nvSpPr>
        <p:spPr>
          <a:xfrm rot="0">
            <a:off x="1938887" y="3815001"/>
            <a:ext cx="3792848" cy="1737562"/>
          </a:xfrm>
          <a:prstGeom prst="rect">
            <a:avLst/>
          </a:prstGeom>
        </p:spPr>
        <p:txBody>
          <a:bodyPr anchor="t" rtlCol="false" tIns="0" lIns="0" bIns="0" rIns="0">
            <a:spAutoFit/>
          </a:bodyPr>
          <a:lstStyle/>
          <a:p>
            <a:pPr algn="just">
              <a:lnSpc>
                <a:spcPts val="3453"/>
              </a:lnSpc>
            </a:pPr>
            <a:r>
              <a:rPr lang="en-US" sz="2467">
                <a:solidFill>
                  <a:srgbClr val="2B4A9D"/>
                </a:solidFill>
                <a:latin typeface="Cabin"/>
                <a:ea typeface="Cabin"/>
                <a:cs typeface="Cabin"/>
                <a:sym typeface="Cabin"/>
              </a:rPr>
              <a:t>Đăng kí</a:t>
            </a:r>
          </a:p>
          <a:p>
            <a:pPr algn="just">
              <a:lnSpc>
                <a:spcPts val="3453"/>
              </a:lnSpc>
            </a:pPr>
            <a:r>
              <a:rPr lang="en-US" sz="2467">
                <a:solidFill>
                  <a:srgbClr val="2B4A9D"/>
                </a:solidFill>
                <a:latin typeface="Cabin"/>
                <a:ea typeface="Cabin"/>
                <a:cs typeface="Cabin"/>
                <a:sym typeface="Cabin"/>
              </a:rPr>
              <a:t>Đăng nhập</a:t>
            </a:r>
          </a:p>
          <a:p>
            <a:pPr algn="just">
              <a:lnSpc>
                <a:spcPts val="3453"/>
              </a:lnSpc>
            </a:pPr>
            <a:r>
              <a:rPr lang="en-US" sz="2467">
                <a:solidFill>
                  <a:srgbClr val="2B4A9D"/>
                </a:solidFill>
                <a:latin typeface="Cabin"/>
                <a:ea typeface="Cabin"/>
                <a:cs typeface="Cabin"/>
                <a:sym typeface="Cabin"/>
              </a:rPr>
              <a:t>Cập nhật thông tin cá nhân</a:t>
            </a:r>
          </a:p>
          <a:p>
            <a:pPr algn="ctr">
              <a:lnSpc>
                <a:spcPts val="3453"/>
              </a:lnSpc>
            </a:pPr>
          </a:p>
        </p:txBody>
      </p:sp>
      <p:sp>
        <p:nvSpPr>
          <p:cNvPr name="TextBox 10" id="10"/>
          <p:cNvSpPr txBox="true"/>
          <p:nvPr/>
        </p:nvSpPr>
        <p:spPr>
          <a:xfrm rot="0">
            <a:off x="6995766" y="3812756"/>
            <a:ext cx="3858937" cy="2613862"/>
          </a:xfrm>
          <a:prstGeom prst="rect">
            <a:avLst/>
          </a:prstGeom>
        </p:spPr>
        <p:txBody>
          <a:bodyPr anchor="t" rtlCol="false" tIns="0" lIns="0" bIns="0" rIns="0">
            <a:spAutoFit/>
          </a:bodyPr>
          <a:lstStyle/>
          <a:p>
            <a:pPr algn="just">
              <a:lnSpc>
                <a:spcPts val="3453"/>
              </a:lnSpc>
            </a:pPr>
            <a:r>
              <a:rPr lang="en-US" sz="2467">
                <a:solidFill>
                  <a:srgbClr val="2B4A9D"/>
                </a:solidFill>
                <a:latin typeface="Cabin"/>
                <a:ea typeface="Cabin"/>
                <a:cs typeface="Cabin"/>
                <a:sym typeface="Cabin"/>
              </a:rPr>
              <a:t>  Quản lý người dùng</a:t>
            </a:r>
          </a:p>
          <a:p>
            <a:pPr algn="just">
              <a:lnSpc>
                <a:spcPts val="3453"/>
              </a:lnSpc>
            </a:pPr>
            <a:r>
              <a:rPr lang="en-US" sz="2467">
                <a:solidFill>
                  <a:srgbClr val="2B4A9D"/>
                </a:solidFill>
                <a:latin typeface="Cabin"/>
                <a:ea typeface="Cabin"/>
                <a:cs typeface="Cabin"/>
                <a:sym typeface="Cabin"/>
              </a:rPr>
              <a:t>  Quản lý danh mục</a:t>
            </a:r>
          </a:p>
          <a:p>
            <a:pPr algn="just">
              <a:lnSpc>
                <a:spcPts val="3453"/>
              </a:lnSpc>
            </a:pPr>
            <a:r>
              <a:rPr lang="en-US" sz="2467">
                <a:solidFill>
                  <a:srgbClr val="2B4A9D"/>
                </a:solidFill>
                <a:latin typeface="Cabin"/>
                <a:ea typeface="Cabin"/>
                <a:cs typeface="Cabin"/>
                <a:sym typeface="Cabin"/>
              </a:rPr>
              <a:t>  Quản lý sản phẩm</a:t>
            </a:r>
          </a:p>
          <a:p>
            <a:pPr algn="just">
              <a:lnSpc>
                <a:spcPts val="3453"/>
              </a:lnSpc>
            </a:pPr>
            <a:r>
              <a:rPr lang="en-US" sz="2467">
                <a:solidFill>
                  <a:srgbClr val="2B4A9D"/>
                </a:solidFill>
                <a:latin typeface="Cabin"/>
                <a:ea typeface="Cabin"/>
                <a:cs typeface="Cabin"/>
                <a:sym typeface="Cabin"/>
              </a:rPr>
              <a:t>  Quản lý banner</a:t>
            </a:r>
          </a:p>
          <a:p>
            <a:pPr algn="just">
              <a:lnSpc>
                <a:spcPts val="3453"/>
              </a:lnSpc>
            </a:pPr>
            <a:r>
              <a:rPr lang="en-US" sz="2467">
                <a:solidFill>
                  <a:srgbClr val="2B4A9D"/>
                </a:solidFill>
                <a:latin typeface="Cabin"/>
                <a:ea typeface="Cabin"/>
                <a:cs typeface="Cabin"/>
                <a:sym typeface="Cabin"/>
              </a:rPr>
              <a:t>  Quản lý đơn hàng</a:t>
            </a:r>
          </a:p>
          <a:p>
            <a:pPr algn="l">
              <a:lnSpc>
                <a:spcPts val="3453"/>
              </a:lnSpc>
            </a:pPr>
            <a:r>
              <a:rPr lang="en-US" sz="2467">
                <a:solidFill>
                  <a:srgbClr val="2B4A9D"/>
                </a:solidFill>
                <a:latin typeface="Cabin"/>
                <a:ea typeface="Cabin"/>
                <a:cs typeface="Cabin"/>
                <a:sym typeface="Cabin"/>
              </a:rPr>
              <a:t>  Quản lý tin tức</a:t>
            </a:r>
          </a:p>
        </p:txBody>
      </p:sp>
      <p:sp>
        <p:nvSpPr>
          <p:cNvPr name="TextBox 11" id="11"/>
          <p:cNvSpPr txBox="true"/>
          <p:nvPr/>
        </p:nvSpPr>
        <p:spPr>
          <a:xfrm rot="0">
            <a:off x="11594470" y="3812756"/>
            <a:ext cx="4110695" cy="2175712"/>
          </a:xfrm>
          <a:prstGeom prst="rect">
            <a:avLst/>
          </a:prstGeom>
        </p:spPr>
        <p:txBody>
          <a:bodyPr anchor="t" rtlCol="false" tIns="0" lIns="0" bIns="0" rIns="0">
            <a:spAutoFit/>
          </a:bodyPr>
          <a:lstStyle/>
          <a:p>
            <a:pPr algn="just">
              <a:lnSpc>
                <a:spcPts val="3453"/>
              </a:lnSpc>
            </a:pPr>
            <a:r>
              <a:rPr lang="en-US" sz="2467">
                <a:solidFill>
                  <a:srgbClr val="2B4A9D"/>
                </a:solidFill>
                <a:latin typeface="Cabin"/>
                <a:ea typeface="Cabin"/>
                <a:cs typeface="Cabin"/>
                <a:sym typeface="Cabin"/>
              </a:rPr>
              <a:t>  Xem chi tiết sản phẩm</a:t>
            </a:r>
          </a:p>
          <a:p>
            <a:pPr algn="just">
              <a:lnSpc>
                <a:spcPts val="3453"/>
              </a:lnSpc>
            </a:pPr>
            <a:r>
              <a:rPr lang="en-US" sz="2467">
                <a:solidFill>
                  <a:srgbClr val="2B4A9D"/>
                </a:solidFill>
                <a:latin typeface="Cabin"/>
                <a:ea typeface="Cabin"/>
                <a:cs typeface="Cabin"/>
                <a:sym typeface="Cabin"/>
              </a:rPr>
              <a:t>  Thanh toán</a:t>
            </a:r>
          </a:p>
          <a:p>
            <a:pPr algn="just">
              <a:lnSpc>
                <a:spcPts val="3453"/>
              </a:lnSpc>
            </a:pPr>
            <a:r>
              <a:rPr lang="en-US" sz="2467">
                <a:solidFill>
                  <a:srgbClr val="2B4A9D"/>
                </a:solidFill>
                <a:latin typeface="Cabin"/>
                <a:ea typeface="Cabin"/>
                <a:cs typeface="Cabin"/>
                <a:sym typeface="Cabin"/>
              </a:rPr>
              <a:t>  Đánh giá sản phẩm</a:t>
            </a:r>
          </a:p>
          <a:p>
            <a:pPr algn="just">
              <a:lnSpc>
                <a:spcPts val="3453"/>
              </a:lnSpc>
            </a:pPr>
            <a:r>
              <a:rPr lang="en-US" sz="2467">
                <a:solidFill>
                  <a:srgbClr val="2B4A9D"/>
                </a:solidFill>
                <a:latin typeface="Cabin"/>
                <a:ea typeface="Cabin"/>
                <a:cs typeface="Cabin"/>
                <a:sym typeface="Cabin"/>
              </a:rPr>
              <a:t>  Đọc tin tức</a:t>
            </a:r>
          </a:p>
          <a:p>
            <a:pPr algn="l">
              <a:lnSpc>
                <a:spcPts val="3453"/>
              </a:lnSpc>
            </a:pPr>
            <a:r>
              <a:rPr lang="en-US" sz="2467">
                <a:solidFill>
                  <a:srgbClr val="2B4A9D"/>
                </a:solidFill>
                <a:latin typeface="Cabin"/>
                <a:ea typeface="Cabin"/>
                <a:cs typeface="Cabin"/>
                <a:sym typeface="Cabin"/>
              </a:rPr>
              <a:t>  Tìm kiếm sản phẩm qua tên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38888" r="0" b="-38888"/>
              </a:stretch>
            </a:blipFill>
          </p:spPr>
        </p:sp>
      </p:grpSp>
      <p:sp>
        <p:nvSpPr>
          <p:cNvPr name="Freeform 4" id="4"/>
          <p:cNvSpPr/>
          <p:nvPr/>
        </p:nvSpPr>
        <p:spPr>
          <a:xfrm flipH="false" flipV="false" rot="0">
            <a:off x="1219294" y="657204"/>
            <a:ext cx="15795020" cy="2374887"/>
          </a:xfrm>
          <a:custGeom>
            <a:avLst/>
            <a:gdLst/>
            <a:ahLst/>
            <a:cxnLst/>
            <a:rect r="r" b="b" t="t" l="l"/>
            <a:pathLst>
              <a:path h="2374887" w="15795020">
                <a:moveTo>
                  <a:pt x="0" y="0"/>
                </a:moveTo>
                <a:lnTo>
                  <a:pt x="15795020" y="0"/>
                </a:lnTo>
                <a:lnTo>
                  <a:pt x="15795020" y="2374887"/>
                </a:lnTo>
                <a:lnTo>
                  <a:pt x="0" y="23748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5431852" y="526428"/>
            <a:ext cx="7424295" cy="1605280"/>
          </a:xfrm>
          <a:prstGeom prst="rect">
            <a:avLst/>
          </a:prstGeom>
        </p:spPr>
        <p:txBody>
          <a:bodyPr anchor="t" rtlCol="false" tIns="0" lIns="0" bIns="0" rIns="0">
            <a:spAutoFit/>
          </a:bodyPr>
          <a:lstStyle/>
          <a:p>
            <a:pPr algn="ctr">
              <a:lnSpc>
                <a:spcPts val="13760"/>
              </a:lnSpc>
            </a:pPr>
            <a:r>
              <a:rPr lang="en-US" sz="8000" b="true">
                <a:solidFill>
                  <a:srgbClr val="00569E"/>
                </a:solidFill>
                <a:latin typeface="Oswald Bold"/>
                <a:ea typeface="Oswald Bold"/>
                <a:cs typeface="Oswald Bold"/>
                <a:sym typeface="Oswald Bold"/>
              </a:rPr>
              <a:t>PHẦN 4</a:t>
            </a:r>
          </a:p>
        </p:txBody>
      </p:sp>
      <p:sp>
        <p:nvSpPr>
          <p:cNvPr name="TextBox 6" id="6"/>
          <p:cNvSpPr txBox="true"/>
          <p:nvPr/>
        </p:nvSpPr>
        <p:spPr>
          <a:xfrm rot="0">
            <a:off x="1283747" y="2179637"/>
            <a:ext cx="13439297" cy="1057275"/>
          </a:xfrm>
          <a:prstGeom prst="rect">
            <a:avLst/>
          </a:prstGeom>
        </p:spPr>
        <p:txBody>
          <a:bodyPr anchor="t" rtlCol="false" tIns="0" lIns="0" bIns="0" rIns="0">
            <a:spAutoFit/>
          </a:bodyPr>
          <a:lstStyle/>
          <a:p>
            <a:pPr algn="l">
              <a:lnSpc>
                <a:spcPts val="4200"/>
              </a:lnSpc>
            </a:pPr>
            <a:r>
              <a:rPr lang="en-US" sz="3000" b="true">
                <a:solidFill>
                  <a:srgbClr val="1C3879"/>
                </a:solidFill>
                <a:latin typeface="Cabin Bold"/>
                <a:ea typeface="Cabin Bold"/>
                <a:cs typeface="Cabin Bold"/>
                <a:sym typeface="Cabin Bold"/>
              </a:rPr>
              <a:t>4.3. Yêu cầu phi chức năng</a:t>
            </a:r>
          </a:p>
          <a:p>
            <a:pPr algn="l">
              <a:lnSpc>
                <a:spcPts val="4200"/>
              </a:lnSpc>
            </a:pPr>
          </a:p>
        </p:txBody>
      </p:sp>
      <p:sp>
        <p:nvSpPr>
          <p:cNvPr name="Freeform 7" id="7"/>
          <p:cNvSpPr/>
          <p:nvPr/>
        </p:nvSpPr>
        <p:spPr>
          <a:xfrm flipH="false" flipV="false" rot="0">
            <a:off x="577959" y="3489385"/>
            <a:ext cx="16436355" cy="5768915"/>
          </a:xfrm>
          <a:custGeom>
            <a:avLst/>
            <a:gdLst/>
            <a:ahLst/>
            <a:cxnLst/>
            <a:rect r="r" b="b" t="t" l="l"/>
            <a:pathLst>
              <a:path h="5768915" w="16436355">
                <a:moveTo>
                  <a:pt x="0" y="0"/>
                </a:moveTo>
                <a:lnTo>
                  <a:pt x="16436355" y="0"/>
                </a:lnTo>
                <a:lnTo>
                  <a:pt x="16436355" y="5768915"/>
                </a:lnTo>
                <a:lnTo>
                  <a:pt x="0" y="57689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912763" y="3404847"/>
            <a:ext cx="5330788" cy="654027"/>
          </a:xfrm>
          <a:prstGeom prst="rect">
            <a:avLst/>
          </a:prstGeom>
        </p:spPr>
        <p:txBody>
          <a:bodyPr anchor="t" rtlCol="false" tIns="0" lIns="0" bIns="0" rIns="0">
            <a:spAutoFit/>
          </a:bodyPr>
          <a:lstStyle/>
          <a:p>
            <a:pPr algn="ctr">
              <a:lnSpc>
                <a:spcPts val="5175"/>
              </a:lnSpc>
            </a:pPr>
            <a:r>
              <a:rPr lang="en-US" sz="3696" b="true">
                <a:solidFill>
                  <a:srgbClr val="003EA8"/>
                </a:solidFill>
                <a:latin typeface="DejaVu Serif Bold"/>
                <a:ea typeface="DejaVu Serif Bold"/>
                <a:cs typeface="DejaVu Serif Bold"/>
                <a:sym typeface="DejaVu Serif Bold"/>
              </a:rPr>
              <a:t> Yêu cầu hoạt động</a:t>
            </a:r>
          </a:p>
        </p:txBody>
      </p:sp>
      <p:sp>
        <p:nvSpPr>
          <p:cNvPr name="TextBox 9" id="9"/>
          <p:cNvSpPr txBox="true"/>
          <p:nvPr/>
        </p:nvSpPr>
        <p:spPr>
          <a:xfrm rot="0">
            <a:off x="9606343" y="3553598"/>
            <a:ext cx="5374638" cy="649526"/>
          </a:xfrm>
          <a:prstGeom prst="rect">
            <a:avLst/>
          </a:prstGeom>
        </p:spPr>
        <p:txBody>
          <a:bodyPr anchor="t" rtlCol="false" tIns="0" lIns="0" bIns="0" rIns="0">
            <a:spAutoFit/>
          </a:bodyPr>
          <a:lstStyle/>
          <a:p>
            <a:pPr algn="ctr">
              <a:lnSpc>
                <a:spcPts val="5134"/>
              </a:lnSpc>
            </a:pPr>
            <a:r>
              <a:rPr lang="en-US" sz="3667" b="true">
                <a:solidFill>
                  <a:srgbClr val="003EA8"/>
                </a:solidFill>
                <a:latin typeface="DejaVu Serif Bold"/>
                <a:ea typeface="DejaVu Serif Bold"/>
                <a:cs typeface="DejaVu Serif Bold"/>
                <a:sym typeface="DejaVu Serif Bold"/>
              </a:rPr>
              <a:t>Yêu cầu về hiệu suất</a:t>
            </a:r>
          </a:p>
        </p:txBody>
      </p:sp>
      <p:sp>
        <p:nvSpPr>
          <p:cNvPr name="TextBox 10" id="10"/>
          <p:cNvSpPr txBox="true"/>
          <p:nvPr/>
        </p:nvSpPr>
        <p:spPr>
          <a:xfrm rot="0">
            <a:off x="1219294" y="6231467"/>
            <a:ext cx="5218586" cy="627535"/>
          </a:xfrm>
          <a:prstGeom prst="rect">
            <a:avLst/>
          </a:prstGeom>
        </p:spPr>
        <p:txBody>
          <a:bodyPr anchor="t" rtlCol="false" tIns="0" lIns="0" bIns="0" rIns="0">
            <a:spAutoFit/>
          </a:bodyPr>
          <a:lstStyle/>
          <a:p>
            <a:pPr algn="l">
              <a:lnSpc>
                <a:spcPts val="5232"/>
              </a:lnSpc>
            </a:pPr>
            <a:r>
              <a:rPr lang="en-US" sz="3737" b="true">
                <a:solidFill>
                  <a:srgbClr val="003EA8"/>
                </a:solidFill>
                <a:latin typeface="Cabin Bold"/>
                <a:ea typeface="Cabin Bold"/>
                <a:cs typeface="Cabin Bold"/>
                <a:sym typeface="Cabin Bold"/>
              </a:rPr>
              <a:t>Yêu cầu bảo mật</a:t>
            </a:r>
          </a:p>
        </p:txBody>
      </p:sp>
      <p:sp>
        <p:nvSpPr>
          <p:cNvPr name="TextBox 11" id="11"/>
          <p:cNvSpPr txBox="true"/>
          <p:nvPr/>
        </p:nvSpPr>
        <p:spPr>
          <a:xfrm rot="0">
            <a:off x="9606343" y="6190850"/>
            <a:ext cx="5288509" cy="668153"/>
          </a:xfrm>
          <a:prstGeom prst="rect">
            <a:avLst/>
          </a:prstGeom>
        </p:spPr>
        <p:txBody>
          <a:bodyPr anchor="t" rtlCol="false" tIns="0" lIns="0" bIns="0" rIns="0">
            <a:spAutoFit/>
          </a:bodyPr>
          <a:lstStyle/>
          <a:p>
            <a:pPr algn="l">
              <a:lnSpc>
                <a:spcPts val="5484"/>
              </a:lnSpc>
            </a:pPr>
            <a:r>
              <a:rPr lang="en-US" sz="3917" b="true">
                <a:solidFill>
                  <a:srgbClr val="003EA8"/>
                </a:solidFill>
                <a:latin typeface="Cabin Bold"/>
                <a:ea typeface="Cabin Bold"/>
                <a:cs typeface="Cabin Bold"/>
                <a:sym typeface="Cabin Bold"/>
              </a:rPr>
              <a:t>Yêu cầu về giao diện:</a:t>
            </a:r>
          </a:p>
        </p:txBody>
      </p:sp>
      <p:sp>
        <p:nvSpPr>
          <p:cNvPr name="TextBox 12" id="12"/>
          <p:cNvSpPr txBox="true"/>
          <p:nvPr/>
        </p:nvSpPr>
        <p:spPr>
          <a:xfrm rot="0">
            <a:off x="1219294" y="4258900"/>
            <a:ext cx="3843576" cy="1444163"/>
          </a:xfrm>
          <a:prstGeom prst="rect">
            <a:avLst/>
          </a:prstGeom>
        </p:spPr>
        <p:txBody>
          <a:bodyPr anchor="t" rtlCol="false" tIns="0" lIns="0" bIns="0" rIns="0">
            <a:spAutoFit/>
          </a:bodyPr>
          <a:lstStyle/>
          <a:p>
            <a:pPr algn="l">
              <a:lnSpc>
                <a:spcPts val="3875"/>
              </a:lnSpc>
            </a:pPr>
            <a:r>
              <a:rPr lang="en-US" sz="2768">
                <a:solidFill>
                  <a:srgbClr val="003EA8"/>
                </a:solidFill>
                <a:latin typeface="Cabin"/>
                <a:ea typeface="Cabin"/>
                <a:cs typeface="Cabin"/>
                <a:sym typeface="Cabin"/>
              </a:rPr>
              <a:t>+  Môi trường tương tác: </a:t>
            </a:r>
          </a:p>
          <a:p>
            <a:pPr algn="l">
              <a:lnSpc>
                <a:spcPts val="3875"/>
              </a:lnSpc>
            </a:pPr>
            <a:r>
              <a:rPr lang="en-US" sz="2768">
                <a:solidFill>
                  <a:srgbClr val="003EA8"/>
                </a:solidFill>
                <a:latin typeface="Cabin"/>
                <a:ea typeface="Cabin"/>
                <a:cs typeface="Cabin"/>
                <a:sym typeface="Cabin"/>
              </a:rPr>
              <a:t>+  Sao lưu dữ liệu tự động: </a:t>
            </a:r>
          </a:p>
          <a:p>
            <a:pPr algn="l">
              <a:lnSpc>
                <a:spcPts val="3875"/>
              </a:lnSpc>
            </a:pPr>
            <a:r>
              <a:rPr lang="en-US" sz="2768">
                <a:solidFill>
                  <a:srgbClr val="003EA8"/>
                </a:solidFill>
                <a:latin typeface="Cabin"/>
                <a:ea typeface="Cabin"/>
                <a:cs typeface="Cabin"/>
                <a:sym typeface="Cabin"/>
              </a:rPr>
              <a:t>+  Bảo trì tự động:</a:t>
            </a:r>
          </a:p>
        </p:txBody>
      </p:sp>
      <p:sp>
        <p:nvSpPr>
          <p:cNvPr name="TextBox 13" id="13"/>
          <p:cNvSpPr txBox="true"/>
          <p:nvPr/>
        </p:nvSpPr>
        <p:spPr>
          <a:xfrm rot="0">
            <a:off x="9777387" y="4145974"/>
            <a:ext cx="5918707" cy="1929938"/>
          </a:xfrm>
          <a:prstGeom prst="rect">
            <a:avLst/>
          </a:prstGeom>
        </p:spPr>
        <p:txBody>
          <a:bodyPr anchor="t" rtlCol="false" tIns="0" lIns="0" bIns="0" rIns="0">
            <a:spAutoFit/>
          </a:bodyPr>
          <a:lstStyle/>
          <a:p>
            <a:pPr algn="l">
              <a:lnSpc>
                <a:spcPts val="3875"/>
              </a:lnSpc>
            </a:pPr>
            <a:r>
              <a:rPr lang="en-US" sz="2768">
                <a:solidFill>
                  <a:srgbClr val="003EA8"/>
                </a:solidFill>
                <a:latin typeface="Cabin"/>
                <a:ea typeface="Cabin"/>
                <a:cs typeface="Cabin"/>
                <a:sym typeface="Cabin"/>
              </a:rPr>
              <a:t>+  Xử lý đơn hàng:</a:t>
            </a:r>
          </a:p>
          <a:p>
            <a:pPr algn="l">
              <a:lnSpc>
                <a:spcPts val="3875"/>
              </a:lnSpc>
            </a:pPr>
            <a:r>
              <a:rPr lang="en-US" sz="2768">
                <a:solidFill>
                  <a:srgbClr val="003EA8"/>
                </a:solidFill>
                <a:latin typeface="Cabin"/>
                <a:ea typeface="Cabin"/>
                <a:cs typeface="Cabin"/>
                <a:sym typeface="Cabin"/>
              </a:rPr>
              <a:t>+  Tính tổng tiền đơn hàng</a:t>
            </a:r>
          </a:p>
          <a:p>
            <a:pPr algn="l">
              <a:lnSpc>
                <a:spcPts val="3875"/>
              </a:lnSpc>
            </a:pPr>
            <a:r>
              <a:rPr lang="en-US" sz="2768">
                <a:solidFill>
                  <a:srgbClr val="003EA8"/>
                </a:solidFill>
                <a:latin typeface="Cabin"/>
                <a:ea typeface="Cabin"/>
                <a:cs typeface="Cabin"/>
                <a:sym typeface="Cabin"/>
              </a:rPr>
              <a:t>+  Hoạt động trơn tru và ổn định</a:t>
            </a:r>
          </a:p>
          <a:p>
            <a:pPr algn="l">
              <a:lnSpc>
                <a:spcPts val="3875"/>
              </a:lnSpc>
            </a:pPr>
          </a:p>
        </p:txBody>
      </p:sp>
      <p:sp>
        <p:nvSpPr>
          <p:cNvPr name="TextBox 14" id="14"/>
          <p:cNvSpPr txBox="true"/>
          <p:nvPr/>
        </p:nvSpPr>
        <p:spPr>
          <a:xfrm rot="0">
            <a:off x="1283747" y="7145172"/>
            <a:ext cx="4787384" cy="1929938"/>
          </a:xfrm>
          <a:prstGeom prst="rect">
            <a:avLst/>
          </a:prstGeom>
        </p:spPr>
        <p:txBody>
          <a:bodyPr anchor="t" rtlCol="false" tIns="0" lIns="0" bIns="0" rIns="0">
            <a:spAutoFit/>
          </a:bodyPr>
          <a:lstStyle/>
          <a:p>
            <a:pPr algn="l">
              <a:lnSpc>
                <a:spcPts val="3875"/>
              </a:lnSpc>
            </a:pPr>
            <a:r>
              <a:rPr lang="en-US" sz="2768">
                <a:solidFill>
                  <a:srgbClr val="003EA8"/>
                </a:solidFill>
                <a:latin typeface="Cabin"/>
                <a:ea typeface="Cabin"/>
                <a:cs typeface="Cabin"/>
                <a:sym typeface="Cabin"/>
              </a:rPr>
              <a:t>+  Bảo mật thông tin người dùng.</a:t>
            </a:r>
          </a:p>
          <a:p>
            <a:pPr algn="l">
              <a:lnSpc>
                <a:spcPts val="3875"/>
              </a:lnSpc>
            </a:pPr>
            <a:r>
              <a:rPr lang="en-US" sz="2768">
                <a:solidFill>
                  <a:srgbClr val="003EA8"/>
                </a:solidFill>
                <a:latin typeface="Cabin"/>
                <a:ea typeface="Cabin"/>
                <a:cs typeface="Cabin"/>
                <a:sym typeface="Cabin"/>
              </a:rPr>
              <a:t>+  Quản lý quyền truy cập</a:t>
            </a:r>
          </a:p>
          <a:p>
            <a:pPr algn="l">
              <a:lnSpc>
                <a:spcPts val="3875"/>
              </a:lnSpc>
            </a:pPr>
            <a:r>
              <a:rPr lang="en-US" sz="2768">
                <a:solidFill>
                  <a:srgbClr val="003EA8"/>
                </a:solidFill>
                <a:latin typeface="Cabin"/>
                <a:ea typeface="Cabin"/>
                <a:cs typeface="Cabin"/>
                <a:sym typeface="Cabin"/>
              </a:rPr>
              <a:t>+  Giới hạn đăng nhập</a:t>
            </a:r>
          </a:p>
          <a:p>
            <a:pPr algn="l">
              <a:lnSpc>
                <a:spcPts val="3875"/>
              </a:lnSpc>
            </a:pPr>
          </a:p>
        </p:txBody>
      </p:sp>
      <p:sp>
        <p:nvSpPr>
          <p:cNvPr name="TextBox 15" id="15"/>
          <p:cNvSpPr txBox="true"/>
          <p:nvPr/>
        </p:nvSpPr>
        <p:spPr>
          <a:xfrm rot="0">
            <a:off x="9777387" y="7145172"/>
            <a:ext cx="4170402" cy="958388"/>
          </a:xfrm>
          <a:prstGeom prst="rect">
            <a:avLst/>
          </a:prstGeom>
        </p:spPr>
        <p:txBody>
          <a:bodyPr anchor="t" rtlCol="false" tIns="0" lIns="0" bIns="0" rIns="0">
            <a:spAutoFit/>
          </a:bodyPr>
          <a:lstStyle/>
          <a:p>
            <a:pPr algn="l">
              <a:lnSpc>
                <a:spcPts val="3875"/>
              </a:lnSpc>
            </a:pPr>
            <a:r>
              <a:rPr lang="en-US" sz="2768">
                <a:solidFill>
                  <a:srgbClr val="003EA8"/>
                </a:solidFill>
                <a:latin typeface="Cabin"/>
                <a:ea typeface="Cabin"/>
                <a:cs typeface="Cabin"/>
                <a:sym typeface="Cabin"/>
              </a:rPr>
              <a:t>+  Thiết kế giao diện hấp dẫn</a:t>
            </a:r>
          </a:p>
          <a:p>
            <a:pPr algn="l">
              <a:lnSpc>
                <a:spcPts val="3875"/>
              </a:lnSpc>
            </a:pPr>
            <a:r>
              <a:rPr lang="en-US" sz="2768">
                <a:solidFill>
                  <a:srgbClr val="003EA8"/>
                </a:solidFill>
                <a:latin typeface="Cabin"/>
                <a:ea typeface="Cabin"/>
                <a:cs typeface="Cabin"/>
                <a:sym typeface="Cabin"/>
              </a:rPr>
              <a:t>+  Ngôn ngữ Tiếng Việt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88192" y="-2801654"/>
            <a:ext cx="15890308" cy="15890308"/>
          </a:xfrm>
          <a:custGeom>
            <a:avLst/>
            <a:gdLst/>
            <a:ahLst/>
            <a:cxnLst/>
            <a:rect r="r" b="b" t="t" l="l"/>
            <a:pathLst>
              <a:path h="15890308" w="15890308">
                <a:moveTo>
                  <a:pt x="0" y="0"/>
                </a:moveTo>
                <a:lnTo>
                  <a:pt x="15890308" y="0"/>
                </a:lnTo>
                <a:lnTo>
                  <a:pt x="15890308" y="15890308"/>
                </a:lnTo>
                <a:lnTo>
                  <a:pt x="0" y="15890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66367" y="-2573666"/>
            <a:ext cx="13881919" cy="13881919"/>
          </a:xfrm>
          <a:custGeom>
            <a:avLst/>
            <a:gdLst/>
            <a:ahLst/>
            <a:cxnLst/>
            <a:rect r="r" b="b" t="t" l="l"/>
            <a:pathLst>
              <a:path h="13881919" w="13881919">
                <a:moveTo>
                  <a:pt x="0" y="0"/>
                </a:moveTo>
                <a:lnTo>
                  <a:pt x="13881919" y="0"/>
                </a:lnTo>
                <a:lnTo>
                  <a:pt x="13881919" y="13881919"/>
                </a:lnTo>
                <a:lnTo>
                  <a:pt x="0" y="138819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896699" y="2647276"/>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306557" y="4171734"/>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935472" y="7394083"/>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300704" y="5751725"/>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7896699" y="2372744"/>
            <a:ext cx="10152839" cy="6885556"/>
          </a:xfrm>
          <a:custGeom>
            <a:avLst/>
            <a:gdLst/>
            <a:ahLst/>
            <a:cxnLst/>
            <a:rect r="r" b="b" t="t" l="l"/>
            <a:pathLst>
              <a:path h="6885556" w="10152839">
                <a:moveTo>
                  <a:pt x="0" y="0"/>
                </a:moveTo>
                <a:lnTo>
                  <a:pt x="10152839" y="0"/>
                </a:lnTo>
                <a:lnTo>
                  <a:pt x="10152839" y="6885556"/>
                </a:lnTo>
                <a:lnTo>
                  <a:pt x="0" y="6885556"/>
                </a:lnTo>
                <a:lnTo>
                  <a:pt x="0" y="0"/>
                </a:lnTo>
                <a:close/>
              </a:path>
            </a:pathLst>
          </a:custGeom>
          <a:blipFill>
            <a:blip r:embed="rId8"/>
            <a:stretch>
              <a:fillRect l="-2860" t="0" r="-2860" b="0"/>
            </a:stretch>
          </a:blipFill>
        </p:spPr>
      </p:sp>
      <p:sp>
        <p:nvSpPr>
          <p:cNvPr name="TextBox 9" id="9"/>
          <p:cNvSpPr txBox="true"/>
          <p:nvPr/>
        </p:nvSpPr>
        <p:spPr>
          <a:xfrm rot="0">
            <a:off x="1028700" y="2374740"/>
            <a:ext cx="4593732" cy="3768105"/>
          </a:xfrm>
          <a:prstGeom prst="rect">
            <a:avLst/>
          </a:prstGeom>
        </p:spPr>
        <p:txBody>
          <a:bodyPr anchor="t" rtlCol="false" tIns="0" lIns="0" bIns="0" rIns="0">
            <a:spAutoFit/>
          </a:bodyPr>
          <a:lstStyle/>
          <a:p>
            <a:pPr algn="ctr">
              <a:lnSpc>
                <a:spcPts val="15479"/>
              </a:lnSpc>
            </a:pPr>
            <a:r>
              <a:rPr lang="en-US" sz="8999" b="true">
                <a:solidFill>
                  <a:srgbClr val="FFFFFF"/>
                </a:solidFill>
                <a:latin typeface="Oswald Bold"/>
                <a:ea typeface="Oswald Bold"/>
                <a:cs typeface="Oswald Bold"/>
                <a:sym typeface="Oswald Bold"/>
              </a:rPr>
              <a:t>PHẦN 5: USE-CASE</a:t>
            </a:r>
          </a:p>
        </p:txBody>
      </p:sp>
      <p:sp>
        <p:nvSpPr>
          <p:cNvPr name="TextBox 10" id="10"/>
          <p:cNvSpPr txBox="true"/>
          <p:nvPr/>
        </p:nvSpPr>
        <p:spPr>
          <a:xfrm rot="0">
            <a:off x="7935472" y="1646176"/>
            <a:ext cx="4094679" cy="523875"/>
          </a:xfrm>
          <a:prstGeom prst="rect">
            <a:avLst/>
          </a:prstGeom>
        </p:spPr>
        <p:txBody>
          <a:bodyPr anchor="t" rtlCol="false" tIns="0" lIns="0" bIns="0" rIns="0">
            <a:spAutoFit/>
          </a:bodyPr>
          <a:lstStyle/>
          <a:p>
            <a:pPr algn="ctr">
              <a:lnSpc>
                <a:spcPts val="4200"/>
              </a:lnSpc>
            </a:pPr>
            <a:r>
              <a:rPr lang="en-US" sz="3000">
                <a:solidFill>
                  <a:srgbClr val="1C3879"/>
                </a:solidFill>
                <a:latin typeface="Cabin"/>
                <a:ea typeface="Cabin"/>
                <a:cs typeface="Cabin"/>
                <a:sym typeface="Cabin"/>
              </a:rPr>
              <a:t>Use-case diagram</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38888" r="0" b="-38888"/>
              </a:stretch>
            </a:blipFill>
          </p:spPr>
        </p:sp>
      </p:grpSp>
      <p:graphicFrame>
        <p:nvGraphicFramePr>
          <p:cNvPr name="Table 4" id="4"/>
          <p:cNvGraphicFramePr>
            <a:graphicFrameLocks noGrp="true"/>
          </p:cNvGraphicFramePr>
          <p:nvPr/>
        </p:nvGraphicFramePr>
        <p:xfrm>
          <a:off x="2599383" y="323274"/>
          <a:ext cx="13251360" cy="8082400"/>
        </p:xfrm>
        <a:graphic>
          <a:graphicData uri="http://schemas.openxmlformats.org/drawingml/2006/table">
            <a:tbl>
              <a:tblPr/>
              <a:tblGrid>
                <a:gridCol w="2336059"/>
                <a:gridCol w="2367163"/>
                <a:gridCol w="2135327"/>
                <a:gridCol w="2325514"/>
                <a:gridCol w="2306615"/>
                <a:gridCol w="1780681"/>
              </a:tblGrid>
              <a:tr h="2265279">
                <a:tc rowSpan="2" gridSpan="6">
                  <a:txBody>
                    <a:bodyPr anchor="t" rtlCol="false"/>
                    <a:lstStyle/>
                    <a:p>
                      <a:pPr algn="ctr">
                        <a:lnSpc>
                          <a:spcPts val="5598"/>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FFFFFF"/>
                    </a:solidFill>
                  </a:tcPr>
                </a:tc>
                <a:tc rowSpan="2" hMerge="true">
                  <a:txBody>
                    <a:bodyPr anchor="t" rtlCol="false"/>
                    <a:lstStyle/>
                    <a:p>
                      <a:pPr algn="ctr">
                        <a:lnSpc>
                          <a:spcPts val="5598"/>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FFFFFF"/>
                    </a:solidFill>
                  </a:tcPr>
                </a:tc>
                <a:tc rowSpan="2" hMerge="true">
                  <a:txBody>
                    <a:bodyPr anchor="t" rtlCol="false"/>
                    <a:lstStyle/>
                    <a:p>
                      <a:pPr algn="ctr">
                        <a:lnSpc>
                          <a:spcPts val="5598"/>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FFFFFF"/>
                    </a:solidFill>
                  </a:tcPr>
                </a:tc>
                <a:tc rowSpan="2" hMerge="true">
                  <a:txBody>
                    <a:bodyPr anchor="t" rtlCol="false"/>
                    <a:lstStyle/>
                    <a:p>
                      <a:pPr algn="ctr">
                        <a:lnSpc>
                          <a:spcPts val="5598"/>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FFFFFF"/>
                    </a:solidFill>
                  </a:tcPr>
                </a:tc>
                <a:tc rowSpan="2" hMerge="true">
                  <a:txBody>
                    <a:bodyPr anchor="t" rtlCol="false"/>
                    <a:lstStyle/>
                    <a:p>
                      <a:pPr algn="ctr">
                        <a:lnSpc>
                          <a:spcPts val="5598"/>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FFFFFF"/>
                    </a:solidFill>
                  </a:tcPr>
                </a:tc>
                <a:tc rowSpan="2" hMerge="true">
                  <a:txBody>
                    <a:bodyPr anchor="t" rtlCol="false"/>
                    <a:lstStyle/>
                    <a:p>
                      <a:pPr algn="ctr">
                        <a:lnSpc>
                          <a:spcPts val="5598"/>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FFFFFF"/>
                    </a:solidFill>
                  </a:tcPr>
                </a:tc>
              </a:tr>
              <a:tr h="5817121">
                <a:tc vMerge="true" gridSpan="6">
                  <a:txBody>
                    <a:bodyPr anchor="t" rtlCol="false"/>
                    <a:lstStyle/>
                    <a:p>
                      <a:pPr algn="ctr">
                        <a:lnSpc>
                          <a:spcPts val="5598"/>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FFFFFF"/>
                    </a:solidFill>
                  </a:tcPr>
                </a:tc>
                <a:tc vMerge="true" hMerge="true">
                  <a:txBody>
                    <a:bodyPr anchor="t" rtlCol="false"/>
                    <a:lstStyle/>
                    <a:p>
                      <a:pPr algn="ctr">
                        <a:lnSpc>
                          <a:spcPts val="5598"/>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FFFFFF"/>
                    </a:solidFill>
                  </a:tcPr>
                </a:tc>
                <a:tc vMerge="true" hMerge="true">
                  <a:txBody>
                    <a:bodyPr anchor="t" rtlCol="false"/>
                    <a:lstStyle/>
                    <a:p>
                      <a:pPr algn="ctr">
                        <a:lnSpc>
                          <a:spcPts val="5598"/>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FFFFFF"/>
                    </a:solidFill>
                  </a:tcPr>
                </a:tc>
                <a:tc vMerge="true" hMerge="true">
                  <a:txBody>
                    <a:bodyPr anchor="t" rtlCol="false"/>
                    <a:lstStyle/>
                    <a:p>
                      <a:pPr algn="ctr">
                        <a:lnSpc>
                          <a:spcPts val="5598"/>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FFFFFF"/>
                    </a:solidFill>
                  </a:tcPr>
                </a:tc>
                <a:tc vMerge="true" hMerge="true">
                  <a:txBody>
                    <a:bodyPr anchor="t" rtlCol="false"/>
                    <a:lstStyle/>
                    <a:p>
                      <a:pPr algn="ctr">
                        <a:lnSpc>
                          <a:spcPts val="5598"/>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FFFFFF"/>
                    </a:solidFill>
                  </a:tcPr>
                </a:tc>
                <a:tc vMerge="true" hMerge="true">
                  <a:txBody>
                    <a:bodyPr anchor="t" rtlCol="false"/>
                    <a:lstStyle/>
                    <a:p>
                      <a:pPr algn="ctr">
                        <a:lnSpc>
                          <a:spcPts val="5598"/>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1905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19050">
                      <a:solidFill>
                        <a:srgbClr val="CCCCCC"/>
                      </a:solidFill>
                      <a:prstDash val="solid"/>
                      <a:round/>
                      <a:headEnd type="none" w="med" len="med"/>
                      <a:tailEnd type="none" w="med" len="med"/>
                    </a:lnB>
                    <a:solidFill>
                      <a:srgbClr val="FFFFFF"/>
                    </a:solidFill>
                  </a:tcPr>
                </a:tc>
              </a:tr>
            </a:tbl>
          </a:graphicData>
        </a:graphic>
      </p:graphicFrame>
      <p:grpSp>
        <p:nvGrpSpPr>
          <p:cNvPr name="Group 5" id="5"/>
          <p:cNvGrpSpPr/>
          <p:nvPr/>
        </p:nvGrpSpPr>
        <p:grpSpPr>
          <a:xfrm rot="-278358">
            <a:off x="-187185" y="433311"/>
            <a:ext cx="2756025" cy="866895"/>
            <a:chOff x="0" y="0"/>
            <a:chExt cx="3674700" cy="1155860"/>
          </a:xfrm>
        </p:grpSpPr>
        <p:sp>
          <p:nvSpPr>
            <p:cNvPr name="Freeform 6" id="6"/>
            <p:cNvSpPr/>
            <p:nvPr/>
          </p:nvSpPr>
          <p:spPr>
            <a:xfrm flipH="false" flipV="false" rot="0">
              <a:off x="0" y="0"/>
              <a:ext cx="3674745" cy="1155827"/>
            </a:xfrm>
            <a:custGeom>
              <a:avLst/>
              <a:gdLst/>
              <a:ahLst/>
              <a:cxnLst/>
              <a:rect r="r" b="b" t="t" l="l"/>
              <a:pathLst>
                <a:path h="1155827" w="3674745">
                  <a:moveTo>
                    <a:pt x="0" y="0"/>
                  </a:moveTo>
                  <a:lnTo>
                    <a:pt x="3674745" y="0"/>
                  </a:lnTo>
                  <a:lnTo>
                    <a:pt x="3674745" y="1155827"/>
                  </a:lnTo>
                  <a:lnTo>
                    <a:pt x="0" y="1155827"/>
                  </a:lnTo>
                  <a:lnTo>
                    <a:pt x="0" y="0"/>
                  </a:lnTo>
                  <a:close/>
                </a:path>
              </a:pathLst>
            </a:custGeom>
            <a:blipFill>
              <a:blip r:embed="rId3"/>
              <a:stretch>
                <a:fillRect l="0" t="-428" r="1" b="-431"/>
              </a:stretch>
            </a:blipFill>
          </p:spPr>
        </p:sp>
      </p:grpSp>
      <p:grpSp>
        <p:nvGrpSpPr>
          <p:cNvPr name="Group 7" id="7"/>
          <p:cNvGrpSpPr/>
          <p:nvPr/>
        </p:nvGrpSpPr>
        <p:grpSpPr>
          <a:xfrm rot="-278358">
            <a:off x="15881287" y="7952572"/>
            <a:ext cx="2756025" cy="866895"/>
            <a:chOff x="0" y="0"/>
            <a:chExt cx="3674700" cy="1155860"/>
          </a:xfrm>
        </p:grpSpPr>
        <p:sp>
          <p:nvSpPr>
            <p:cNvPr name="Freeform 8" id="8"/>
            <p:cNvSpPr/>
            <p:nvPr/>
          </p:nvSpPr>
          <p:spPr>
            <a:xfrm flipH="false" flipV="false" rot="0">
              <a:off x="0" y="0"/>
              <a:ext cx="3674745" cy="1155827"/>
            </a:xfrm>
            <a:custGeom>
              <a:avLst/>
              <a:gdLst/>
              <a:ahLst/>
              <a:cxnLst/>
              <a:rect r="r" b="b" t="t" l="l"/>
              <a:pathLst>
                <a:path h="1155827" w="3674745">
                  <a:moveTo>
                    <a:pt x="0" y="0"/>
                  </a:moveTo>
                  <a:lnTo>
                    <a:pt x="3674745" y="0"/>
                  </a:lnTo>
                  <a:lnTo>
                    <a:pt x="3674745" y="1155827"/>
                  </a:lnTo>
                  <a:lnTo>
                    <a:pt x="0" y="1155827"/>
                  </a:lnTo>
                  <a:lnTo>
                    <a:pt x="0" y="0"/>
                  </a:lnTo>
                  <a:close/>
                </a:path>
              </a:pathLst>
            </a:custGeom>
            <a:blipFill>
              <a:blip r:embed="rId3"/>
              <a:stretch>
                <a:fillRect l="0" t="-428" r="1" b="-431"/>
              </a:stretch>
            </a:blipFill>
          </p:spPr>
        </p:sp>
      </p:grpSp>
      <p:grpSp>
        <p:nvGrpSpPr>
          <p:cNvPr name="Group 9" id="9"/>
          <p:cNvGrpSpPr/>
          <p:nvPr/>
        </p:nvGrpSpPr>
        <p:grpSpPr>
          <a:xfrm rot="0">
            <a:off x="2462188" y="8728374"/>
            <a:ext cx="441616" cy="633141"/>
            <a:chOff x="0" y="0"/>
            <a:chExt cx="588821" cy="844188"/>
          </a:xfrm>
        </p:grpSpPr>
        <p:sp>
          <p:nvSpPr>
            <p:cNvPr name="Freeform 10" id="10"/>
            <p:cNvSpPr/>
            <p:nvPr/>
          </p:nvSpPr>
          <p:spPr>
            <a:xfrm flipH="false" flipV="false" rot="0">
              <a:off x="0" y="0"/>
              <a:ext cx="588772" cy="844169"/>
            </a:xfrm>
            <a:custGeom>
              <a:avLst/>
              <a:gdLst/>
              <a:ahLst/>
              <a:cxnLst/>
              <a:rect r="r" b="b" t="t" l="l"/>
              <a:pathLst>
                <a:path h="844169" w="588772">
                  <a:moveTo>
                    <a:pt x="0" y="0"/>
                  </a:moveTo>
                  <a:lnTo>
                    <a:pt x="588772" y="0"/>
                  </a:lnTo>
                  <a:lnTo>
                    <a:pt x="588772" y="844169"/>
                  </a:lnTo>
                  <a:lnTo>
                    <a:pt x="0" y="844169"/>
                  </a:lnTo>
                  <a:lnTo>
                    <a:pt x="0" y="0"/>
                  </a:lnTo>
                  <a:close/>
                </a:path>
              </a:pathLst>
            </a:custGeom>
            <a:blipFill>
              <a:blip r:embed="rId4"/>
              <a:stretch>
                <a:fillRect l="-286" t="0" r="-294" b="-2"/>
              </a:stretch>
            </a:blipFill>
          </p:spPr>
        </p:sp>
      </p:grpSp>
      <p:grpSp>
        <p:nvGrpSpPr>
          <p:cNvPr name="Group 11" id="11"/>
          <p:cNvGrpSpPr/>
          <p:nvPr/>
        </p:nvGrpSpPr>
        <p:grpSpPr>
          <a:xfrm rot="0">
            <a:off x="15384196" y="-309867"/>
            <a:ext cx="441616" cy="633141"/>
            <a:chOff x="0" y="0"/>
            <a:chExt cx="588821" cy="844188"/>
          </a:xfrm>
        </p:grpSpPr>
        <p:sp>
          <p:nvSpPr>
            <p:cNvPr name="Freeform 12" id="12"/>
            <p:cNvSpPr/>
            <p:nvPr/>
          </p:nvSpPr>
          <p:spPr>
            <a:xfrm flipH="false" flipV="false" rot="0">
              <a:off x="0" y="0"/>
              <a:ext cx="588772" cy="844169"/>
            </a:xfrm>
            <a:custGeom>
              <a:avLst/>
              <a:gdLst/>
              <a:ahLst/>
              <a:cxnLst/>
              <a:rect r="r" b="b" t="t" l="l"/>
              <a:pathLst>
                <a:path h="844169" w="588772">
                  <a:moveTo>
                    <a:pt x="0" y="0"/>
                  </a:moveTo>
                  <a:lnTo>
                    <a:pt x="588772" y="0"/>
                  </a:lnTo>
                  <a:lnTo>
                    <a:pt x="588772" y="844169"/>
                  </a:lnTo>
                  <a:lnTo>
                    <a:pt x="0" y="844169"/>
                  </a:lnTo>
                  <a:lnTo>
                    <a:pt x="0" y="0"/>
                  </a:lnTo>
                  <a:close/>
                </a:path>
              </a:pathLst>
            </a:custGeom>
            <a:blipFill>
              <a:blip r:embed="rId4"/>
              <a:stretch>
                <a:fillRect l="-286" t="0" r="-294" b="-2"/>
              </a:stretch>
            </a:blipFill>
          </p:spPr>
        </p:sp>
      </p:grpSp>
      <p:sp>
        <p:nvSpPr>
          <p:cNvPr name="Freeform 13" id="13"/>
          <p:cNvSpPr/>
          <p:nvPr/>
        </p:nvSpPr>
        <p:spPr>
          <a:xfrm flipH="false" flipV="false" rot="0">
            <a:off x="4013832" y="323274"/>
            <a:ext cx="10443471" cy="7795831"/>
          </a:xfrm>
          <a:custGeom>
            <a:avLst/>
            <a:gdLst/>
            <a:ahLst/>
            <a:cxnLst/>
            <a:rect r="r" b="b" t="t" l="l"/>
            <a:pathLst>
              <a:path h="7795831" w="10443471">
                <a:moveTo>
                  <a:pt x="0" y="0"/>
                </a:moveTo>
                <a:lnTo>
                  <a:pt x="10443472" y="0"/>
                </a:lnTo>
                <a:lnTo>
                  <a:pt x="10443472" y="7795831"/>
                </a:lnTo>
                <a:lnTo>
                  <a:pt x="0" y="7795831"/>
                </a:lnTo>
                <a:lnTo>
                  <a:pt x="0" y="0"/>
                </a:lnTo>
                <a:close/>
              </a:path>
            </a:pathLst>
          </a:custGeom>
          <a:blipFill>
            <a:blip r:embed="rId5"/>
            <a:stretch>
              <a:fillRect l="0" t="0" r="0" b="0"/>
            </a:stretch>
          </a:blipFill>
        </p:spPr>
      </p:sp>
      <p:sp>
        <p:nvSpPr>
          <p:cNvPr name="TextBox 14" id="14"/>
          <p:cNvSpPr txBox="true"/>
          <p:nvPr/>
        </p:nvSpPr>
        <p:spPr>
          <a:xfrm rot="0">
            <a:off x="2599383" y="8047042"/>
            <a:ext cx="13272369" cy="1605280"/>
          </a:xfrm>
          <a:prstGeom prst="rect">
            <a:avLst/>
          </a:prstGeom>
        </p:spPr>
        <p:txBody>
          <a:bodyPr anchor="t" rtlCol="false" tIns="0" lIns="0" bIns="0" rIns="0">
            <a:spAutoFit/>
          </a:bodyPr>
          <a:lstStyle/>
          <a:p>
            <a:pPr algn="ctr">
              <a:lnSpc>
                <a:spcPts val="13760"/>
              </a:lnSpc>
            </a:pPr>
            <a:r>
              <a:rPr lang="en-US" sz="8000" b="true">
                <a:solidFill>
                  <a:srgbClr val="1C3879"/>
                </a:solidFill>
                <a:latin typeface="Oswald Bold"/>
                <a:ea typeface="Oswald Bold"/>
                <a:cs typeface="Oswald Bold"/>
                <a:sym typeface="Oswald Bold"/>
              </a:rPr>
              <a:t>PHẦN 5: USE-CASE </a:t>
            </a:r>
          </a:p>
        </p:txBody>
      </p:sp>
      <p:sp>
        <p:nvSpPr>
          <p:cNvPr name="TextBox 15" id="15"/>
          <p:cNvSpPr txBox="true"/>
          <p:nvPr/>
        </p:nvSpPr>
        <p:spPr>
          <a:xfrm rot="0">
            <a:off x="768057" y="8442648"/>
            <a:ext cx="2758916" cy="523875"/>
          </a:xfrm>
          <a:prstGeom prst="rect">
            <a:avLst/>
          </a:prstGeom>
        </p:spPr>
        <p:txBody>
          <a:bodyPr anchor="t" rtlCol="false" tIns="0" lIns="0" bIns="0" rIns="0">
            <a:spAutoFit/>
          </a:bodyPr>
          <a:lstStyle/>
          <a:p>
            <a:pPr algn="ctr">
              <a:lnSpc>
                <a:spcPts val="4200"/>
              </a:lnSpc>
            </a:pPr>
            <a:r>
              <a:rPr lang="en-US" sz="3000" b="true">
                <a:solidFill>
                  <a:srgbClr val="1C3879"/>
                </a:solidFill>
                <a:latin typeface="Cabin Bold"/>
                <a:ea typeface="Cabin Bold"/>
                <a:cs typeface="Cabin Bold"/>
                <a:sym typeface="Cabin Bold"/>
              </a:rPr>
              <a:t>Sơ đồ lĩnh vực</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97502" y="5590237"/>
            <a:ext cx="14099416" cy="14099416"/>
          </a:xfrm>
          <a:custGeom>
            <a:avLst/>
            <a:gdLst/>
            <a:ahLst/>
            <a:cxnLst/>
            <a:rect r="r" b="b" t="t" l="l"/>
            <a:pathLst>
              <a:path h="14099416" w="14099416">
                <a:moveTo>
                  <a:pt x="0" y="0"/>
                </a:moveTo>
                <a:lnTo>
                  <a:pt x="14099416" y="0"/>
                </a:lnTo>
                <a:lnTo>
                  <a:pt x="14099416" y="14099416"/>
                </a:lnTo>
                <a:lnTo>
                  <a:pt x="0" y="140994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31446" y="-3906386"/>
            <a:ext cx="8113106" cy="8113106"/>
          </a:xfrm>
          <a:custGeom>
            <a:avLst/>
            <a:gdLst/>
            <a:ahLst/>
            <a:cxnLst/>
            <a:rect r="r" b="b" t="t" l="l"/>
            <a:pathLst>
              <a:path h="8113106" w="8113106">
                <a:moveTo>
                  <a:pt x="0" y="0"/>
                </a:moveTo>
                <a:lnTo>
                  <a:pt x="8113107" y="0"/>
                </a:lnTo>
                <a:lnTo>
                  <a:pt x="8113107" y="8113107"/>
                </a:lnTo>
                <a:lnTo>
                  <a:pt x="0" y="81131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47857" y="-643475"/>
            <a:ext cx="1286950" cy="1286950"/>
          </a:xfrm>
          <a:custGeom>
            <a:avLst/>
            <a:gdLst/>
            <a:ahLst/>
            <a:cxnLst/>
            <a:rect r="r" b="b" t="t" l="l"/>
            <a:pathLst>
              <a:path h="1286950" w="1286950">
                <a:moveTo>
                  <a:pt x="0" y="0"/>
                </a:moveTo>
                <a:lnTo>
                  <a:pt x="1286950" y="0"/>
                </a:lnTo>
                <a:lnTo>
                  <a:pt x="1286950" y="1286950"/>
                </a:lnTo>
                <a:lnTo>
                  <a:pt x="0" y="12869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117983" y="6200783"/>
            <a:ext cx="8113106" cy="8113106"/>
          </a:xfrm>
          <a:custGeom>
            <a:avLst/>
            <a:gdLst/>
            <a:ahLst/>
            <a:cxnLst/>
            <a:rect r="r" b="b" t="t" l="l"/>
            <a:pathLst>
              <a:path h="8113106" w="8113106">
                <a:moveTo>
                  <a:pt x="0" y="0"/>
                </a:moveTo>
                <a:lnTo>
                  <a:pt x="8113107" y="0"/>
                </a:lnTo>
                <a:lnTo>
                  <a:pt x="8113107" y="8113107"/>
                </a:lnTo>
                <a:lnTo>
                  <a:pt x="0" y="81131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8757394" y="7522582"/>
            <a:ext cx="8779632" cy="1733977"/>
            <a:chOff x="0" y="0"/>
            <a:chExt cx="11706176" cy="2311969"/>
          </a:xfrm>
        </p:grpSpPr>
        <p:sp>
          <p:nvSpPr>
            <p:cNvPr name="Freeform 7" id="7"/>
            <p:cNvSpPr/>
            <p:nvPr/>
          </p:nvSpPr>
          <p:spPr>
            <a:xfrm flipH="false" flipV="false" rot="0">
              <a:off x="0" y="0"/>
              <a:ext cx="11706225" cy="2311908"/>
            </a:xfrm>
            <a:custGeom>
              <a:avLst/>
              <a:gdLst/>
              <a:ahLst/>
              <a:cxnLst/>
              <a:rect r="r" b="b" t="t" l="l"/>
              <a:pathLst>
                <a:path h="2311908" w="11706225">
                  <a:moveTo>
                    <a:pt x="0" y="0"/>
                  </a:moveTo>
                  <a:lnTo>
                    <a:pt x="11706225" y="0"/>
                  </a:lnTo>
                  <a:lnTo>
                    <a:pt x="11706225" y="2311908"/>
                  </a:lnTo>
                  <a:lnTo>
                    <a:pt x="0" y="2311908"/>
                  </a:lnTo>
                  <a:lnTo>
                    <a:pt x="0" y="0"/>
                  </a:lnTo>
                  <a:close/>
                </a:path>
              </a:pathLst>
            </a:custGeom>
            <a:blipFill>
              <a:blip r:embed="rId8"/>
              <a:stretch>
                <a:fillRect l="0" t="-108" r="0" b="-110"/>
              </a:stretch>
            </a:blipFill>
          </p:spPr>
        </p:sp>
      </p:grpSp>
      <p:grpSp>
        <p:nvGrpSpPr>
          <p:cNvPr name="Group 8" id="8"/>
          <p:cNvGrpSpPr/>
          <p:nvPr/>
        </p:nvGrpSpPr>
        <p:grpSpPr>
          <a:xfrm rot="0">
            <a:off x="9634942" y="2545055"/>
            <a:ext cx="7392943" cy="4958220"/>
            <a:chOff x="0" y="0"/>
            <a:chExt cx="9857257" cy="6610960"/>
          </a:xfrm>
        </p:grpSpPr>
        <p:sp>
          <p:nvSpPr>
            <p:cNvPr name="Freeform 9" id="9"/>
            <p:cNvSpPr/>
            <p:nvPr/>
          </p:nvSpPr>
          <p:spPr>
            <a:xfrm flipH="false" flipV="false" rot="0">
              <a:off x="0" y="0"/>
              <a:ext cx="9857232" cy="6610985"/>
            </a:xfrm>
            <a:custGeom>
              <a:avLst/>
              <a:gdLst/>
              <a:ahLst/>
              <a:cxnLst/>
              <a:rect r="r" b="b" t="t" l="l"/>
              <a:pathLst>
                <a:path h="6610985" w="9857232">
                  <a:moveTo>
                    <a:pt x="9509887" y="0"/>
                  </a:moveTo>
                  <a:lnTo>
                    <a:pt x="345440" y="0"/>
                  </a:lnTo>
                  <a:cubicBezTo>
                    <a:pt x="155194" y="0"/>
                    <a:pt x="0" y="155194"/>
                    <a:pt x="0" y="345440"/>
                  </a:cubicBezTo>
                  <a:lnTo>
                    <a:pt x="0" y="6610985"/>
                  </a:lnTo>
                  <a:lnTo>
                    <a:pt x="9857232" y="6610985"/>
                  </a:lnTo>
                  <a:lnTo>
                    <a:pt x="9857232" y="345440"/>
                  </a:lnTo>
                  <a:cubicBezTo>
                    <a:pt x="9855327" y="155194"/>
                    <a:pt x="9700133" y="0"/>
                    <a:pt x="9509887" y="0"/>
                  </a:cubicBezTo>
                  <a:close/>
                  <a:moveTo>
                    <a:pt x="9552559" y="6178296"/>
                  </a:moveTo>
                  <a:lnTo>
                    <a:pt x="300736" y="6178296"/>
                  </a:lnTo>
                  <a:lnTo>
                    <a:pt x="300736" y="390017"/>
                  </a:lnTo>
                  <a:lnTo>
                    <a:pt x="9552559" y="390017"/>
                  </a:lnTo>
                  <a:lnTo>
                    <a:pt x="9552559" y="6178296"/>
                  </a:lnTo>
                  <a:close/>
                </a:path>
              </a:pathLst>
            </a:custGeom>
            <a:solidFill>
              <a:srgbClr val="242424"/>
            </a:solidFill>
          </p:spPr>
        </p:sp>
      </p:grpSp>
      <p:sp>
        <p:nvSpPr>
          <p:cNvPr name="Freeform 10" id="10"/>
          <p:cNvSpPr/>
          <p:nvPr/>
        </p:nvSpPr>
        <p:spPr>
          <a:xfrm flipH="false" flipV="false" rot="0">
            <a:off x="8757394" y="2545055"/>
            <a:ext cx="9103114" cy="5180881"/>
          </a:xfrm>
          <a:custGeom>
            <a:avLst/>
            <a:gdLst/>
            <a:ahLst/>
            <a:cxnLst/>
            <a:rect r="r" b="b" t="t" l="l"/>
            <a:pathLst>
              <a:path h="5180881" w="9103114">
                <a:moveTo>
                  <a:pt x="0" y="0"/>
                </a:moveTo>
                <a:lnTo>
                  <a:pt x="9103114" y="0"/>
                </a:lnTo>
                <a:lnTo>
                  <a:pt x="9103114" y="5180881"/>
                </a:lnTo>
                <a:lnTo>
                  <a:pt x="0" y="51808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12723097" y="7504730"/>
            <a:ext cx="1213723" cy="110603"/>
            <a:chOff x="0" y="0"/>
            <a:chExt cx="1618298" cy="147471"/>
          </a:xfrm>
        </p:grpSpPr>
        <p:sp>
          <p:nvSpPr>
            <p:cNvPr name="Freeform 12" id="12"/>
            <p:cNvSpPr/>
            <p:nvPr/>
          </p:nvSpPr>
          <p:spPr>
            <a:xfrm flipH="false" flipV="false" rot="0">
              <a:off x="0" y="0"/>
              <a:ext cx="1618361" cy="147447"/>
            </a:xfrm>
            <a:custGeom>
              <a:avLst/>
              <a:gdLst/>
              <a:ahLst/>
              <a:cxnLst/>
              <a:rect r="r" b="b" t="t" l="l"/>
              <a:pathLst>
                <a:path h="147447" w="1618361">
                  <a:moveTo>
                    <a:pt x="147447" y="147447"/>
                  </a:moveTo>
                  <a:lnTo>
                    <a:pt x="1472819" y="147447"/>
                  </a:lnTo>
                  <a:cubicBezTo>
                    <a:pt x="1554353" y="147447"/>
                    <a:pt x="1618361" y="81534"/>
                    <a:pt x="1618361" y="1905"/>
                  </a:cubicBezTo>
                  <a:lnTo>
                    <a:pt x="1618361" y="0"/>
                  </a:lnTo>
                  <a:lnTo>
                    <a:pt x="0" y="0"/>
                  </a:lnTo>
                  <a:lnTo>
                    <a:pt x="0" y="1905"/>
                  </a:lnTo>
                  <a:cubicBezTo>
                    <a:pt x="0" y="81534"/>
                    <a:pt x="65913" y="147447"/>
                    <a:pt x="147447" y="147447"/>
                  </a:cubicBezTo>
                  <a:close/>
                </a:path>
              </a:pathLst>
            </a:custGeom>
            <a:solidFill>
              <a:srgbClr val="CCCCCC"/>
            </a:solidFill>
          </p:spPr>
        </p:sp>
      </p:grpSp>
      <p:grpSp>
        <p:nvGrpSpPr>
          <p:cNvPr name="Group 13" id="13"/>
          <p:cNvGrpSpPr/>
          <p:nvPr/>
        </p:nvGrpSpPr>
        <p:grpSpPr>
          <a:xfrm rot="0">
            <a:off x="8945128" y="7725936"/>
            <a:ext cx="8771116" cy="40749"/>
            <a:chOff x="0" y="0"/>
            <a:chExt cx="11694821" cy="54331"/>
          </a:xfrm>
        </p:grpSpPr>
        <p:sp>
          <p:nvSpPr>
            <p:cNvPr name="Freeform 14" id="14"/>
            <p:cNvSpPr/>
            <p:nvPr/>
          </p:nvSpPr>
          <p:spPr>
            <a:xfrm flipH="false" flipV="false" rot="0">
              <a:off x="0" y="0"/>
              <a:ext cx="11694922" cy="54356"/>
            </a:xfrm>
            <a:custGeom>
              <a:avLst/>
              <a:gdLst/>
              <a:ahLst/>
              <a:cxnLst/>
              <a:rect r="r" b="b" t="t" l="l"/>
              <a:pathLst>
                <a:path h="54356" w="11694922">
                  <a:moveTo>
                    <a:pt x="0" y="0"/>
                  </a:moveTo>
                  <a:cubicBezTo>
                    <a:pt x="0" y="30988"/>
                    <a:pt x="25273" y="54356"/>
                    <a:pt x="54356" y="54356"/>
                  </a:cubicBezTo>
                  <a:lnTo>
                    <a:pt x="11640566" y="54356"/>
                  </a:lnTo>
                  <a:cubicBezTo>
                    <a:pt x="11671553" y="54356"/>
                    <a:pt x="11694922" y="29083"/>
                    <a:pt x="11694922" y="0"/>
                  </a:cubicBezTo>
                  <a:lnTo>
                    <a:pt x="0" y="0"/>
                  </a:lnTo>
                  <a:close/>
                </a:path>
              </a:pathLst>
            </a:custGeom>
            <a:solidFill>
              <a:srgbClr val="CCCCCC"/>
            </a:solidFill>
          </p:spPr>
        </p:sp>
      </p:grpSp>
      <p:grpSp>
        <p:nvGrpSpPr>
          <p:cNvPr name="Group 15" id="15"/>
          <p:cNvGrpSpPr/>
          <p:nvPr/>
        </p:nvGrpSpPr>
        <p:grpSpPr>
          <a:xfrm rot="0">
            <a:off x="9861970" y="2951813"/>
            <a:ext cx="6938888" cy="4342626"/>
            <a:chOff x="0" y="0"/>
            <a:chExt cx="9251851" cy="5790168"/>
          </a:xfrm>
        </p:grpSpPr>
        <p:sp>
          <p:nvSpPr>
            <p:cNvPr name="Freeform 16" id="16"/>
            <p:cNvSpPr/>
            <p:nvPr/>
          </p:nvSpPr>
          <p:spPr>
            <a:xfrm flipH="false" flipV="false" rot="0">
              <a:off x="0" y="0"/>
              <a:ext cx="9251823" cy="5790184"/>
            </a:xfrm>
            <a:custGeom>
              <a:avLst/>
              <a:gdLst/>
              <a:ahLst/>
              <a:cxnLst/>
              <a:rect r="r" b="b" t="t" l="l"/>
              <a:pathLst>
                <a:path h="5790184" w="9251823">
                  <a:moveTo>
                    <a:pt x="0" y="0"/>
                  </a:moveTo>
                  <a:lnTo>
                    <a:pt x="9251823" y="0"/>
                  </a:lnTo>
                  <a:lnTo>
                    <a:pt x="9251823" y="5790184"/>
                  </a:lnTo>
                  <a:lnTo>
                    <a:pt x="0" y="5790184"/>
                  </a:lnTo>
                  <a:close/>
                </a:path>
              </a:pathLst>
            </a:custGeom>
            <a:blipFill>
              <a:blip r:embed="rId11"/>
              <a:stretch>
                <a:fillRect l="-11706" t="0" r="-11706" b="0"/>
              </a:stretch>
            </a:blipFill>
          </p:spPr>
        </p:sp>
      </p:grpSp>
      <p:sp>
        <p:nvSpPr>
          <p:cNvPr name="TextBox 17" id="17"/>
          <p:cNvSpPr txBox="true"/>
          <p:nvPr/>
        </p:nvSpPr>
        <p:spPr>
          <a:xfrm rot="0">
            <a:off x="452582" y="537728"/>
            <a:ext cx="9182360" cy="10267054"/>
          </a:xfrm>
          <a:prstGeom prst="rect">
            <a:avLst/>
          </a:prstGeom>
        </p:spPr>
        <p:txBody>
          <a:bodyPr anchor="t" rtlCol="false" tIns="0" lIns="0" bIns="0" rIns="0">
            <a:spAutoFit/>
          </a:bodyPr>
          <a:lstStyle/>
          <a:p>
            <a:pPr algn="l">
              <a:lnSpc>
                <a:spcPts val="3334"/>
              </a:lnSpc>
            </a:pPr>
            <a:r>
              <a:rPr lang="en-US" sz="1787" b="true">
                <a:solidFill>
                  <a:srgbClr val="000000"/>
                </a:solidFill>
                <a:latin typeface="Cabin Bold"/>
                <a:ea typeface="Cabin Bold"/>
                <a:cs typeface="Cabin Bold"/>
                <a:sym typeface="Cabin Bold"/>
              </a:rPr>
              <a:t>5.3. Xem chi tiết sản phẩm (UC04)</a:t>
            </a:r>
          </a:p>
          <a:p>
            <a:pPr algn="l">
              <a:lnSpc>
                <a:spcPts val="3334"/>
              </a:lnSpc>
            </a:pPr>
            <a:r>
              <a:rPr lang="en-US" sz="1787" b="true">
                <a:solidFill>
                  <a:srgbClr val="000000"/>
                </a:solidFill>
                <a:latin typeface="Cabin Bold"/>
                <a:ea typeface="Cabin Bold"/>
                <a:cs typeface="Cabin Bold"/>
                <a:sym typeface="Cabin Bold"/>
              </a:rPr>
              <a:t>Mô tả: </a:t>
            </a:r>
            <a:r>
              <a:rPr lang="en-US" sz="1787">
                <a:solidFill>
                  <a:srgbClr val="000000"/>
                </a:solidFill>
                <a:latin typeface="Cabin"/>
                <a:ea typeface="Cabin"/>
                <a:cs typeface="Cabin"/>
                <a:sym typeface="Cabin"/>
              </a:rPr>
              <a:t>người dùng biết được thông tin sản phẩm mà mình muốn mua</a:t>
            </a:r>
          </a:p>
          <a:p>
            <a:pPr algn="l">
              <a:lnSpc>
                <a:spcPts val="3334"/>
              </a:lnSpc>
            </a:pPr>
            <a:r>
              <a:rPr lang="en-US" sz="1787" b="true">
                <a:solidFill>
                  <a:srgbClr val="000000"/>
                </a:solidFill>
                <a:latin typeface="Cabin Bold"/>
                <a:ea typeface="Cabin Bold"/>
                <a:cs typeface="Cabin Bold"/>
                <a:sym typeface="Cabin Bold"/>
              </a:rPr>
              <a:t>Tác nhân : </a:t>
            </a:r>
            <a:r>
              <a:rPr lang="en-US" sz="1787">
                <a:solidFill>
                  <a:srgbClr val="000000"/>
                </a:solidFill>
                <a:latin typeface="Cabin"/>
                <a:ea typeface="Cabin"/>
                <a:cs typeface="Cabin"/>
                <a:sym typeface="Cabin"/>
              </a:rPr>
              <a:t>người dùng</a:t>
            </a:r>
          </a:p>
          <a:p>
            <a:pPr algn="l">
              <a:lnSpc>
                <a:spcPts val="3334"/>
              </a:lnSpc>
            </a:pPr>
            <a:r>
              <a:rPr lang="en-US" sz="1787" b="true">
                <a:solidFill>
                  <a:srgbClr val="000000"/>
                </a:solidFill>
                <a:latin typeface="Cabin Bold"/>
                <a:ea typeface="Cabin Bold"/>
                <a:cs typeface="Cabin Bold"/>
                <a:sym typeface="Cabin Bold"/>
              </a:rPr>
              <a:t>Luồng Chính:</a:t>
            </a:r>
          </a:p>
          <a:p>
            <a:pPr algn="l" marL="385849" indent="-192925" lvl="1">
              <a:lnSpc>
                <a:spcPts val="3334"/>
              </a:lnSpc>
              <a:buAutoNum type="arabicPeriod" startAt="1"/>
            </a:pPr>
            <a:r>
              <a:rPr lang="en-US" sz="1787">
                <a:solidFill>
                  <a:srgbClr val="000000"/>
                </a:solidFill>
                <a:latin typeface="Cabin"/>
                <a:ea typeface="Cabin"/>
                <a:cs typeface="Cabin"/>
                <a:sym typeface="Cabin"/>
              </a:rPr>
              <a:t> Người dùng click vào sản phẩm trong danh sách sản phẩm.</a:t>
            </a:r>
          </a:p>
          <a:p>
            <a:pPr algn="l" marL="385849" indent="-192925" lvl="1">
              <a:lnSpc>
                <a:spcPts val="3334"/>
              </a:lnSpc>
              <a:buAutoNum type="arabicPeriod" startAt="1"/>
            </a:pPr>
            <a:r>
              <a:rPr lang="en-US" sz="1787">
                <a:solidFill>
                  <a:srgbClr val="000000"/>
                </a:solidFill>
                <a:latin typeface="Cabin"/>
                <a:ea typeface="Cabin"/>
                <a:cs typeface="Cabin"/>
                <a:sym typeface="Cabin"/>
              </a:rPr>
              <a:t>Hệ thống hiển thị trang chi tiết sản phẩm bao gồm thông tin về tên sản phẩm, giá cả, mô tả sản phẩm, hình ảnh sản phẩm, v.v.</a:t>
            </a:r>
          </a:p>
          <a:p>
            <a:pPr algn="l" marL="385849" indent="-192925" lvl="1">
              <a:lnSpc>
                <a:spcPts val="3334"/>
              </a:lnSpc>
              <a:buAutoNum type="arabicPeriod" startAt="1"/>
            </a:pPr>
            <a:r>
              <a:rPr lang="en-US" sz="1787">
                <a:solidFill>
                  <a:srgbClr val="000000"/>
                </a:solidFill>
                <a:latin typeface="Cabin"/>
                <a:ea typeface="Cabin"/>
                <a:cs typeface="Cabin"/>
                <a:sym typeface="Cabin"/>
              </a:rPr>
              <a:t>(</a:t>
            </a:r>
            <a:r>
              <a:rPr lang="en-US" sz="1787">
                <a:solidFill>
                  <a:srgbClr val="000000"/>
                </a:solidFill>
                <a:latin typeface="Cabin"/>
                <a:ea typeface="Cabin"/>
                <a:cs typeface="Cabin"/>
                <a:sym typeface="Cabin"/>
              </a:rPr>
              <a:t>Tùy chọn) Người dùng có thể xem thêm đánh giá của những người dùng khác về sản phẩm.</a:t>
            </a:r>
          </a:p>
          <a:p>
            <a:pPr algn="l" marL="385849" indent="-192925" lvl="1">
              <a:lnSpc>
                <a:spcPts val="3334"/>
              </a:lnSpc>
              <a:buAutoNum type="arabicPeriod" startAt="1"/>
            </a:pPr>
            <a:r>
              <a:rPr lang="en-US" sz="1787">
                <a:solidFill>
                  <a:srgbClr val="000000"/>
                </a:solidFill>
                <a:latin typeface="Cabin"/>
                <a:ea typeface="Cabin"/>
                <a:cs typeface="Cabin"/>
                <a:sym typeface="Cabin"/>
              </a:rPr>
              <a:t>Người dùng có thể thêm sản phẩm vào giỏ hàng.</a:t>
            </a:r>
          </a:p>
          <a:p>
            <a:pPr algn="l">
              <a:lnSpc>
                <a:spcPts val="3334"/>
              </a:lnSpc>
            </a:pPr>
            <a:r>
              <a:rPr lang="en-US" sz="1787" b="true">
                <a:solidFill>
                  <a:srgbClr val="000000"/>
                </a:solidFill>
                <a:latin typeface="Cabin Bold"/>
                <a:ea typeface="Cabin Bold"/>
                <a:cs typeface="Cabin Bold"/>
                <a:sym typeface="Cabin Bold"/>
              </a:rPr>
              <a:t>Luồng phụ:</a:t>
            </a:r>
          </a:p>
          <a:p>
            <a:pPr algn="l">
              <a:lnSpc>
                <a:spcPts val="3334"/>
              </a:lnSpc>
            </a:pPr>
            <a:r>
              <a:rPr lang="en-US" sz="1787">
                <a:solidFill>
                  <a:srgbClr val="000000"/>
                </a:solidFill>
                <a:latin typeface="Cabin"/>
                <a:ea typeface="Cabin"/>
                <a:cs typeface="Cabin"/>
                <a:sym typeface="Cabin"/>
              </a:rPr>
              <a:t> TH:Sản phẩm không tồn tại:</a:t>
            </a:r>
          </a:p>
          <a:p>
            <a:pPr algn="l">
              <a:lnSpc>
                <a:spcPts val="3334"/>
              </a:lnSpc>
            </a:pPr>
            <a:r>
              <a:rPr lang="en-US" sz="1787">
                <a:solidFill>
                  <a:srgbClr val="000000"/>
                </a:solidFill>
                <a:latin typeface="Cabin"/>
                <a:ea typeface="Cabin"/>
                <a:cs typeface="Cabin"/>
                <a:sym typeface="Cabin"/>
              </a:rPr>
              <a:t>Hệ thống hiển thị thông báo "Sản phẩm không tồn tại".</a:t>
            </a:r>
          </a:p>
          <a:p>
            <a:pPr algn="l">
              <a:lnSpc>
                <a:spcPts val="3334"/>
              </a:lnSpc>
            </a:pPr>
            <a:r>
              <a:rPr lang="en-US" sz="1787">
                <a:solidFill>
                  <a:srgbClr val="000000"/>
                </a:solidFill>
                <a:latin typeface="Cabin"/>
                <a:ea typeface="Cabin"/>
                <a:cs typeface="Cabin"/>
                <a:sym typeface="Cabin"/>
              </a:rPr>
              <a:t>Người dùng có thể quay lại trang chủ hoặc sử dụng thanh tìm kiếm để tìm sản phẩm khác.</a:t>
            </a:r>
          </a:p>
          <a:p>
            <a:pPr algn="l">
              <a:lnSpc>
                <a:spcPts val="3334"/>
              </a:lnSpc>
            </a:pPr>
            <a:r>
              <a:rPr lang="en-US" sz="1787">
                <a:solidFill>
                  <a:srgbClr val="000000"/>
                </a:solidFill>
                <a:latin typeface="Cabin"/>
                <a:ea typeface="Cabin"/>
                <a:cs typeface="Cabin"/>
                <a:sym typeface="Cabin"/>
              </a:rPr>
              <a:t> TH Hệ thống gặp lỗi:</a:t>
            </a:r>
          </a:p>
          <a:p>
            <a:pPr algn="l">
              <a:lnSpc>
                <a:spcPts val="3334"/>
              </a:lnSpc>
            </a:pPr>
            <a:r>
              <a:rPr lang="en-US" sz="1787">
                <a:solidFill>
                  <a:srgbClr val="000000"/>
                </a:solidFill>
                <a:latin typeface="Cabin"/>
                <a:ea typeface="Cabin"/>
                <a:cs typeface="Cabin"/>
                <a:sym typeface="Cabin"/>
              </a:rPr>
              <a:t>Hệ thống hiển thị thông báo lỗi.</a:t>
            </a:r>
          </a:p>
          <a:p>
            <a:pPr algn="l">
              <a:lnSpc>
                <a:spcPts val="3334"/>
              </a:lnSpc>
            </a:pPr>
            <a:r>
              <a:rPr lang="en-US" sz="1787">
                <a:solidFill>
                  <a:srgbClr val="000000"/>
                </a:solidFill>
                <a:latin typeface="Cabin"/>
                <a:ea typeface="Cabin"/>
                <a:cs typeface="Cabin"/>
                <a:sym typeface="Cabin"/>
              </a:rPr>
              <a:t>Người dùng có thể báo cáo lỗi cho quản trị viên hệ thống.</a:t>
            </a:r>
          </a:p>
          <a:p>
            <a:pPr algn="l">
              <a:lnSpc>
                <a:spcPts val="3334"/>
              </a:lnSpc>
            </a:pPr>
            <a:r>
              <a:rPr lang="en-US" sz="1787" b="true">
                <a:solidFill>
                  <a:srgbClr val="000000"/>
                </a:solidFill>
                <a:latin typeface="Cabin Bold"/>
                <a:ea typeface="Cabin Bold"/>
                <a:cs typeface="Cabin Bold"/>
                <a:sym typeface="Cabin Bold"/>
              </a:rPr>
              <a:t>Tiền điều kiện:</a:t>
            </a:r>
          </a:p>
          <a:p>
            <a:pPr algn="l">
              <a:lnSpc>
                <a:spcPts val="3334"/>
              </a:lnSpc>
            </a:pPr>
            <a:r>
              <a:rPr lang="en-US" sz="1787" b="true">
                <a:solidFill>
                  <a:srgbClr val="000000"/>
                </a:solidFill>
                <a:latin typeface="Cabin Bold"/>
                <a:ea typeface="Cabin Bold"/>
                <a:cs typeface="Cabin Bold"/>
                <a:sym typeface="Cabin Bold"/>
              </a:rPr>
              <a:t> </a:t>
            </a:r>
            <a:r>
              <a:rPr lang="en-US" sz="1787">
                <a:solidFill>
                  <a:srgbClr val="000000"/>
                </a:solidFill>
                <a:latin typeface="Cabin"/>
                <a:ea typeface="Cabin"/>
                <a:cs typeface="Cabin"/>
                <a:sym typeface="Cabin"/>
              </a:rPr>
              <a:t>Người dùng có kết nối internet.</a:t>
            </a:r>
          </a:p>
          <a:p>
            <a:pPr algn="l">
              <a:lnSpc>
                <a:spcPts val="3334"/>
              </a:lnSpc>
            </a:pPr>
            <a:r>
              <a:rPr lang="en-US" sz="1787">
                <a:solidFill>
                  <a:srgbClr val="000000"/>
                </a:solidFill>
                <a:latin typeface="Cabin"/>
                <a:ea typeface="Cabin"/>
                <a:cs typeface="Cabin"/>
                <a:sym typeface="Cabin"/>
              </a:rPr>
              <a:t> Hệ thống web đang hoạt động bình thường.</a:t>
            </a:r>
          </a:p>
          <a:p>
            <a:pPr algn="l">
              <a:lnSpc>
                <a:spcPts val="3334"/>
              </a:lnSpc>
            </a:pPr>
            <a:r>
              <a:rPr lang="en-US" sz="1787">
                <a:solidFill>
                  <a:srgbClr val="000000"/>
                </a:solidFill>
                <a:latin typeface="Cabin"/>
                <a:ea typeface="Cabin"/>
                <a:cs typeface="Cabin"/>
                <a:sym typeface="Cabin"/>
              </a:rPr>
              <a:t> Người dùng đã truy cập vào danh sách sản phẩm.</a:t>
            </a:r>
          </a:p>
          <a:p>
            <a:pPr algn="l">
              <a:lnSpc>
                <a:spcPts val="3334"/>
              </a:lnSpc>
            </a:pPr>
            <a:r>
              <a:rPr lang="en-US" sz="1787" b="true">
                <a:solidFill>
                  <a:srgbClr val="000000"/>
                </a:solidFill>
                <a:latin typeface="Cabin Bold"/>
                <a:ea typeface="Cabin Bold"/>
                <a:cs typeface="Cabin Bold"/>
                <a:sym typeface="Cabin Bold"/>
              </a:rPr>
              <a:t>Hậu điều kiện:</a:t>
            </a:r>
          </a:p>
          <a:p>
            <a:pPr algn="l">
              <a:lnSpc>
                <a:spcPts val="3334"/>
              </a:lnSpc>
            </a:pPr>
            <a:r>
              <a:rPr lang="en-US" sz="1787">
                <a:solidFill>
                  <a:srgbClr val="000000"/>
                </a:solidFill>
                <a:latin typeface="Cabin"/>
                <a:ea typeface="Cabin"/>
                <a:cs typeface="Cabin"/>
                <a:sym typeface="Cabin"/>
              </a:rPr>
              <a:t>Người dùng có đủ thông tin để quyết định mua hàng hay không.</a:t>
            </a:r>
          </a:p>
          <a:p>
            <a:pPr algn="l">
              <a:lnSpc>
                <a:spcPts val="3334"/>
              </a:lnSpc>
            </a:pPr>
            <a:r>
              <a:rPr lang="en-US" sz="1787">
                <a:solidFill>
                  <a:srgbClr val="000000"/>
                </a:solidFill>
                <a:latin typeface="Cabin"/>
                <a:ea typeface="Cabin"/>
                <a:cs typeface="Cabin"/>
                <a:sym typeface="Cabin"/>
              </a:rPr>
              <a:t> Người dùng có thể dễ dàng thêm sản phẩm vào giỏ hàng.</a:t>
            </a:r>
          </a:p>
          <a:p>
            <a:pPr algn="l">
              <a:lnSpc>
                <a:spcPts val="2588"/>
              </a:lnSpc>
            </a:pPr>
          </a:p>
          <a:p>
            <a:pPr algn="l">
              <a:lnSpc>
                <a:spcPts val="2588"/>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30" r="0" b="-30"/>
              </a:stretch>
            </a:blipFill>
          </p:spPr>
        </p:sp>
      </p:grpSp>
      <p:sp>
        <p:nvSpPr>
          <p:cNvPr name="Freeform 4" id="4"/>
          <p:cNvSpPr/>
          <p:nvPr/>
        </p:nvSpPr>
        <p:spPr>
          <a:xfrm flipH="false" flipV="false" rot="0">
            <a:off x="-808770" y="832604"/>
            <a:ext cx="5025653" cy="1687711"/>
          </a:xfrm>
          <a:custGeom>
            <a:avLst/>
            <a:gdLst/>
            <a:ahLst/>
            <a:cxnLst/>
            <a:rect r="r" b="b" t="t" l="l"/>
            <a:pathLst>
              <a:path h="1687711" w="5025653">
                <a:moveTo>
                  <a:pt x="0" y="0"/>
                </a:moveTo>
                <a:lnTo>
                  <a:pt x="5025653" y="0"/>
                </a:lnTo>
                <a:lnTo>
                  <a:pt x="5025653" y="1687711"/>
                </a:lnTo>
                <a:lnTo>
                  <a:pt x="0" y="16877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1602639">
            <a:off x="-8228955" y="5350060"/>
            <a:ext cx="14404600" cy="2461877"/>
            <a:chOff x="0" y="0"/>
            <a:chExt cx="19206133" cy="3282503"/>
          </a:xfrm>
        </p:grpSpPr>
        <p:sp>
          <p:nvSpPr>
            <p:cNvPr name="Freeform 6" id="6"/>
            <p:cNvSpPr/>
            <p:nvPr/>
          </p:nvSpPr>
          <p:spPr>
            <a:xfrm flipH="false" flipV="false" rot="0">
              <a:off x="0" y="0"/>
              <a:ext cx="19206083" cy="3282442"/>
            </a:xfrm>
            <a:custGeom>
              <a:avLst/>
              <a:gdLst/>
              <a:ahLst/>
              <a:cxnLst/>
              <a:rect r="r" b="b" t="t" l="l"/>
              <a:pathLst>
                <a:path h="3282442" w="19206083">
                  <a:moveTo>
                    <a:pt x="0" y="0"/>
                  </a:moveTo>
                  <a:lnTo>
                    <a:pt x="19206083" y="0"/>
                  </a:lnTo>
                  <a:lnTo>
                    <a:pt x="19206083" y="3282442"/>
                  </a:lnTo>
                  <a:lnTo>
                    <a:pt x="0" y="3282442"/>
                  </a:lnTo>
                  <a:lnTo>
                    <a:pt x="0" y="0"/>
                  </a:lnTo>
                  <a:close/>
                </a:path>
              </a:pathLst>
            </a:custGeom>
            <a:blipFill>
              <a:blip r:embed="rId5"/>
              <a:stretch>
                <a:fillRect l="0" t="-273" r="0" b="-275"/>
              </a:stretch>
            </a:blipFill>
          </p:spPr>
        </p:sp>
      </p:grpSp>
      <p:sp>
        <p:nvSpPr>
          <p:cNvPr name="Freeform 7" id="7"/>
          <p:cNvSpPr/>
          <p:nvPr/>
        </p:nvSpPr>
        <p:spPr>
          <a:xfrm flipH="false" flipV="false" rot="0">
            <a:off x="4623112" y="-144661"/>
            <a:ext cx="16022202" cy="10760067"/>
          </a:xfrm>
          <a:custGeom>
            <a:avLst/>
            <a:gdLst/>
            <a:ahLst/>
            <a:cxnLst/>
            <a:rect r="r" b="b" t="t" l="l"/>
            <a:pathLst>
              <a:path h="10760067" w="16022202">
                <a:moveTo>
                  <a:pt x="0" y="0"/>
                </a:moveTo>
                <a:lnTo>
                  <a:pt x="16022202" y="0"/>
                </a:lnTo>
                <a:lnTo>
                  <a:pt x="16022202" y="10760067"/>
                </a:lnTo>
                <a:lnTo>
                  <a:pt x="0" y="107600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5534352" y="0"/>
            <a:ext cx="10840780" cy="10287000"/>
            <a:chOff x="0" y="0"/>
            <a:chExt cx="911134" cy="864591"/>
          </a:xfrm>
        </p:grpSpPr>
        <p:sp>
          <p:nvSpPr>
            <p:cNvPr name="Freeform 9" id="9"/>
            <p:cNvSpPr/>
            <p:nvPr/>
          </p:nvSpPr>
          <p:spPr>
            <a:xfrm flipH="false" flipV="false" rot="0">
              <a:off x="0" y="0"/>
              <a:ext cx="911134" cy="864591"/>
            </a:xfrm>
            <a:custGeom>
              <a:avLst/>
              <a:gdLst/>
              <a:ahLst/>
              <a:cxnLst/>
              <a:rect r="r" b="b" t="t" l="l"/>
              <a:pathLst>
                <a:path h="864591" w="911134">
                  <a:moveTo>
                    <a:pt x="0" y="0"/>
                  </a:moveTo>
                  <a:lnTo>
                    <a:pt x="911134" y="0"/>
                  </a:lnTo>
                  <a:lnTo>
                    <a:pt x="911134" y="864591"/>
                  </a:lnTo>
                  <a:lnTo>
                    <a:pt x="0" y="864591"/>
                  </a:lnTo>
                  <a:close/>
                </a:path>
              </a:pathLst>
            </a:custGeom>
            <a:solidFill>
              <a:srgbClr val="FFFFFF"/>
            </a:solidFill>
            <a:ln w="12700">
              <a:solidFill>
                <a:srgbClr val="000000"/>
              </a:solidFill>
            </a:ln>
          </p:spPr>
        </p:sp>
      </p:grpSp>
      <p:sp>
        <p:nvSpPr>
          <p:cNvPr name="Freeform 10" id="10"/>
          <p:cNvSpPr/>
          <p:nvPr/>
        </p:nvSpPr>
        <p:spPr>
          <a:xfrm flipH="false" flipV="false" rot="0">
            <a:off x="6270347" y="1676460"/>
            <a:ext cx="8224935" cy="7686888"/>
          </a:xfrm>
          <a:custGeom>
            <a:avLst/>
            <a:gdLst/>
            <a:ahLst/>
            <a:cxnLst/>
            <a:rect r="r" b="b" t="t" l="l"/>
            <a:pathLst>
              <a:path h="7686888" w="8224935">
                <a:moveTo>
                  <a:pt x="0" y="0"/>
                </a:moveTo>
                <a:lnTo>
                  <a:pt x="8224935" y="0"/>
                </a:lnTo>
                <a:lnTo>
                  <a:pt x="8224935" y="7686887"/>
                </a:lnTo>
                <a:lnTo>
                  <a:pt x="0" y="7686887"/>
                </a:lnTo>
                <a:lnTo>
                  <a:pt x="0" y="0"/>
                </a:lnTo>
                <a:close/>
              </a:path>
            </a:pathLst>
          </a:custGeom>
          <a:blipFill>
            <a:blip r:embed="rId8"/>
            <a:stretch>
              <a:fillRect l="0" t="0" r="0" b="0"/>
            </a:stretch>
          </a:blipFill>
        </p:spPr>
      </p:sp>
      <p:sp>
        <p:nvSpPr>
          <p:cNvPr name="TextBox 11" id="11"/>
          <p:cNvSpPr txBox="true"/>
          <p:nvPr/>
        </p:nvSpPr>
        <p:spPr>
          <a:xfrm rot="0">
            <a:off x="0" y="1147504"/>
            <a:ext cx="3657243" cy="953137"/>
          </a:xfrm>
          <a:prstGeom prst="rect">
            <a:avLst/>
          </a:prstGeom>
        </p:spPr>
        <p:txBody>
          <a:bodyPr anchor="t" rtlCol="false" tIns="0" lIns="0" bIns="0" rIns="0">
            <a:spAutoFit/>
          </a:bodyPr>
          <a:lstStyle/>
          <a:p>
            <a:pPr algn="ctr">
              <a:lnSpc>
                <a:spcPts val="7839"/>
              </a:lnSpc>
            </a:pPr>
            <a:r>
              <a:rPr lang="en-US" sz="5599" b="true">
                <a:solidFill>
                  <a:srgbClr val="FFFFFF"/>
                </a:solidFill>
                <a:latin typeface="Oswald Bold"/>
                <a:ea typeface="Oswald Bold"/>
                <a:cs typeface="Oswald Bold"/>
                <a:sym typeface="Oswald Bold"/>
              </a:rPr>
              <a:t>PHẦN 5</a:t>
            </a:r>
          </a:p>
        </p:txBody>
      </p:sp>
      <p:sp>
        <p:nvSpPr>
          <p:cNvPr name="TextBox 12" id="12"/>
          <p:cNvSpPr txBox="true"/>
          <p:nvPr/>
        </p:nvSpPr>
        <p:spPr>
          <a:xfrm rot="0">
            <a:off x="6453842" y="7825677"/>
            <a:ext cx="5380315" cy="472613"/>
          </a:xfrm>
          <a:prstGeom prst="rect">
            <a:avLst/>
          </a:prstGeom>
        </p:spPr>
        <p:txBody>
          <a:bodyPr anchor="t" rtlCol="false" tIns="0" lIns="0" bIns="0" rIns="0">
            <a:spAutoFit/>
          </a:bodyPr>
          <a:lstStyle/>
          <a:p>
            <a:pPr algn="ctr">
              <a:lnSpc>
                <a:spcPts val="3875"/>
              </a:lnSpc>
              <a:spcBef>
                <a:spcPct val="0"/>
              </a:spcBef>
            </a:pPr>
            <a:r>
              <a:rPr lang="en-US" sz="2768">
                <a:solidFill>
                  <a:srgbClr val="000000"/>
                </a:solidFill>
                <a:latin typeface="Cabin"/>
                <a:ea typeface="Cabin"/>
                <a:cs typeface="Cabin"/>
                <a:sym typeface="Cabin"/>
              </a:rPr>
              <a:t>Class diagram xem chi tiết sản phẩm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5143500"/>
            <a:chOff x="0" y="0"/>
            <a:chExt cx="24384000" cy="6858000"/>
          </a:xfrm>
        </p:grpSpPr>
        <p:sp>
          <p:nvSpPr>
            <p:cNvPr name="Freeform 3" id="3"/>
            <p:cNvSpPr/>
            <p:nvPr/>
          </p:nvSpPr>
          <p:spPr>
            <a:xfrm flipH="false" flipV="false" rot="0">
              <a:off x="0" y="0"/>
              <a:ext cx="24384000" cy="6858000"/>
            </a:xfrm>
            <a:custGeom>
              <a:avLst/>
              <a:gdLst/>
              <a:ahLst/>
              <a:cxnLst/>
              <a:rect r="r" b="b" t="t" l="l"/>
              <a:pathLst>
                <a:path h="6858000" w="24384000">
                  <a:moveTo>
                    <a:pt x="0" y="0"/>
                  </a:moveTo>
                  <a:lnTo>
                    <a:pt x="24384000" y="0"/>
                  </a:lnTo>
                  <a:lnTo>
                    <a:pt x="24384000" y="6858000"/>
                  </a:lnTo>
                  <a:lnTo>
                    <a:pt x="0" y="6858000"/>
                  </a:lnTo>
                  <a:lnTo>
                    <a:pt x="0" y="0"/>
                  </a:lnTo>
                  <a:close/>
                </a:path>
              </a:pathLst>
            </a:custGeom>
            <a:blipFill>
              <a:blip r:embed="rId2"/>
              <a:stretch>
                <a:fillRect l="0" t="-68518" r="0" b="-68518"/>
              </a:stretch>
            </a:blipFill>
          </p:spPr>
        </p:sp>
      </p:grpSp>
      <p:sp>
        <p:nvSpPr>
          <p:cNvPr name="Freeform 4" id="4"/>
          <p:cNvSpPr/>
          <p:nvPr/>
        </p:nvSpPr>
        <p:spPr>
          <a:xfrm flipH="false" flipV="false" rot="0">
            <a:off x="3367558" y="2445895"/>
            <a:ext cx="11552885" cy="6135456"/>
          </a:xfrm>
          <a:custGeom>
            <a:avLst/>
            <a:gdLst/>
            <a:ahLst/>
            <a:cxnLst/>
            <a:rect r="r" b="b" t="t" l="l"/>
            <a:pathLst>
              <a:path h="6135456" w="11552885">
                <a:moveTo>
                  <a:pt x="0" y="0"/>
                </a:moveTo>
                <a:lnTo>
                  <a:pt x="11552885" y="0"/>
                </a:lnTo>
                <a:lnTo>
                  <a:pt x="11552885" y="6135456"/>
                </a:lnTo>
                <a:lnTo>
                  <a:pt x="0" y="61354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269838" y="2760618"/>
            <a:ext cx="5748323" cy="1162050"/>
          </a:xfrm>
          <a:prstGeom prst="rect">
            <a:avLst/>
          </a:prstGeom>
        </p:spPr>
        <p:txBody>
          <a:bodyPr anchor="t" rtlCol="false" tIns="0" lIns="0" bIns="0" rIns="0">
            <a:spAutoFit/>
          </a:bodyPr>
          <a:lstStyle/>
          <a:p>
            <a:pPr algn="ctr">
              <a:lnSpc>
                <a:spcPts val="8400"/>
              </a:lnSpc>
            </a:pPr>
            <a:r>
              <a:rPr lang="en-US" sz="6000" b="true">
                <a:solidFill>
                  <a:srgbClr val="FDFDFD"/>
                </a:solidFill>
                <a:latin typeface="Faustina Bold"/>
                <a:ea typeface="Faustina Bold"/>
                <a:cs typeface="Faustina Bold"/>
                <a:sym typeface="Faustina Bold"/>
              </a:rPr>
              <a:t>THÀNH VIÊN</a:t>
            </a:r>
          </a:p>
        </p:txBody>
      </p:sp>
      <p:sp>
        <p:nvSpPr>
          <p:cNvPr name="TextBox 6" id="6"/>
          <p:cNvSpPr txBox="true"/>
          <p:nvPr/>
        </p:nvSpPr>
        <p:spPr>
          <a:xfrm rot="0">
            <a:off x="3896755" y="3769742"/>
            <a:ext cx="10494490" cy="716280"/>
          </a:xfrm>
          <a:prstGeom prst="rect">
            <a:avLst/>
          </a:prstGeom>
        </p:spPr>
        <p:txBody>
          <a:bodyPr anchor="t" rtlCol="false" tIns="0" lIns="0" bIns="0" rIns="0">
            <a:spAutoFit/>
          </a:bodyPr>
          <a:lstStyle/>
          <a:p>
            <a:pPr algn="ctr">
              <a:lnSpc>
                <a:spcPts val="6360"/>
              </a:lnSpc>
            </a:pPr>
            <a:r>
              <a:rPr lang="en-US" sz="3000" spc="-60">
                <a:solidFill>
                  <a:srgbClr val="FDFDFD"/>
                </a:solidFill>
                <a:latin typeface="Cabin"/>
                <a:ea typeface="Cabin"/>
                <a:cs typeface="Cabin"/>
                <a:sym typeface="Cabin"/>
              </a:rPr>
              <a:t>A43745 – LÊ HỒNG SƠN</a:t>
            </a:r>
          </a:p>
        </p:txBody>
      </p:sp>
      <p:sp>
        <p:nvSpPr>
          <p:cNvPr name="TextBox 7" id="7"/>
          <p:cNvSpPr txBox="true"/>
          <p:nvPr/>
        </p:nvSpPr>
        <p:spPr>
          <a:xfrm rot="0">
            <a:off x="3896755" y="8951041"/>
            <a:ext cx="11023688" cy="679425"/>
          </a:xfrm>
          <a:prstGeom prst="rect">
            <a:avLst/>
          </a:prstGeom>
        </p:spPr>
        <p:txBody>
          <a:bodyPr anchor="t" rtlCol="false" tIns="0" lIns="0" bIns="0" rIns="0">
            <a:spAutoFit/>
          </a:bodyPr>
          <a:lstStyle/>
          <a:p>
            <a:pPr algn="ctr">
              <a:lnSpc>
                <a:spcPts val="5598"/>
              </a:lnSpc>
            </a:pPr>
            <a:r>
              <a:rPr lang="en-US" sz="3999" b="true">
                <a:solidFill>
                  <a:srgbClr val="1C3879"/>
                </a:solidFill>
                <a:latin typeface="Cabin Bold"/>
                <a:ea typeface="Cabin Bold"/>
                <a:cs typeface="Cabin Bold"/>
                <a:sym typeface="Cabin Bold"/>
              </a:rPr>
              <a:t>GIÁO VIÊN HƯỚNG DẪN: Trần Mạnh Trường</a:t>
            </a:r>
          </a:p>
        </p:txBody>
      </p:sp>
      <p:sp>
        <p:nvSpPr>
          <p:cNvPr name="TextBox 8" id="8"/>
          <p:cNvSpPr txBox="true"/>
          <p:nvPr/>
        </p:nvSpPr>
        <p:spPr>
          <a:xfrm rot="0">
            <a:off x="3896754" y="4333622"/>
            <a:ext cx="10494490" cy="716280"/>
          </a:xfrm>
          <a:prstGeom prst="rect">
            <a:avLst/>
          </a:prstGeom>
        </p:spPr>
        <p:txBody>
          <a:bodyPr anchor="t" rtlCol="false" tIns="0" lIns="0" bIns="0" rIns="0">
            <a:spAutoFit/>
          </a:bodyPr>
          <a:lstStyle/>
          <a:p>
            <a:pPr algn="ctr">
              <a:lnSpc>
                <a:spcPts val="6360"/>
              </a:lnSpc>
            </a:pPr>
            <a:r>
              <a:rPr lang="en-US" sz="3000" spc="-60">
                <a:solidFill>
                  <a:srgbClr val="FDFDFD"/>
                </a:solidFill>
                <a:latin typeface="Cabin"/>
                <a:ea typeface="Cabin"/>
                <a:cs typeface="Cabin"/>
                <a:sym typeface="Cabin"/>
              </a:rPr>
              <a:t>A44691 - Lê Quang Thịnh</a:t>
            </a:r>
          </a:p>
        </p:txBody>
      </p:sp>
      <p:sp>
        <p:nvSpPr>
          <p:cNvPr name="TextBox 9" id="9"/>
          <p:cNvSpPr txBox="true"/>
          <p:nvPr/>
        </p:nvSpPr>
        <p:spPr>
          <a:xfrm rot="0">
            <a:off x="3896755" y="4797343"/>
            <a:ext cx="10494490" cy="716280"/>
          </a:xfrm>
          <a:prstGeom prst="rect">
            <a:avLst/>
          </a:prstGeom>
        </p:spPr>
        <p:txBody>
          <a:bodyPr anchor="t" rtlCol="false" tIns="0" lIns="0" bIns="0" rIns="0">
            <a:spAutoFit/>
          </a:bodyPr>
          <a:lstStyle/>
          <a:p>
            <a:pPr algn="ctr">
              <a:lnSpc>
                <a:spcPts val="6360"/>
              </a:lnSpc>
            </a:pPr>
            <a:r>
              <a:rPr lang="en-US" sz="3000" spc="-60">
                <a:solidFill>
                  <a:srgbClr val="FDFDFD"/>
                </a:solidFill>
                <a:latin typeface="Cabin"/>
                <a:ea typeface="Cabin"/>
                <a:cs typeface="Cabin"/>
                <a:sym typeface="Cabin"/>
              </a:rPr>
              <a:t>A39408 - Lê Hoàng Khải</a:t>
            </a:r>
          </a:p>
        </p:txBody>
      </p:sp>
      <p:sp>
        <p:nvSpPr>
          <p:cNvPr name="TextBox 10" id="10"/>
          <p:cNvSpPr txBox="true"/>
          <p:nvPr/>
        </p:nvSpPr>
        <p:spPr>
          <a:xfrm rot="0">
            <a:off x="3896756" y="5361223"/>
            <a:ext cx="10494490" cy="716280"/>
          </a:xfrm>
          <a:prstGeom prst="rect">
            <a:avLst/>
          </a:prstGeom>
        </p:spPr>
        <p:txBody>
          <a:bodyPr anchor="t" rtlCol="false" tIns="0" lIns="0" bIns="0" rIns="0">
            <a:spAutoFit/>
          </a:bodyPr>
          <a:lstStyle/>
          <a:p>
            <a:pPr algn="ctr">
              <a:lnSpc>
                <a:spcPts val="6360"/>
              </a:lnSpc>
            </a:pPr>
            <a:r>
              <a:rPr lang="en-US" sz="3000" spc="-60">
                <a:solidFill>
                  <a:srgbClr val="FDFDFD"/>
                </a:solidFill>
                <a:latin typeface="Cabin"/>
                <a:ea typeface="Cabin"/>
                <a:cs typeface="Cabin"/>
                <a:sym typeface="Cabin"/>
              </a:rPr>
              <a:t>A38893 - Nguyễn Minh Hiếu</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C3879"/>
        </a:solidFill>
      </p:bgPr>
    </p:bg>
    <p:spTree>
      <p:nvGrpSpPr>
        <p:cNvPr id="1" name=""/>
        <p:cNvGrpSpPr/>
        <p:nvPr/>
      </p:nvGrpSpPr>
      <p:grpSpPr>
        <a:xfrm>
          <a:off x="0" y="0"/>
          <a:ext cx="0" cy="0"/>
          <a:chOff x="0" y="0"/>
          <a:chExt cx="0" cy="0"/>
        </a:xfrm>
      </p:grpSpPr>
      <p:sp>
        <p:nvSpPr>
          <p:cNvPr name="Freeform 2" id="2"/>
          <p:cNvSpPr/>
          <p:nvPr/>
        </p:nvSpPr>
        <p:spPr>
          <a:xfrm flipH="false" flipV="false" rot="0">
            <a:off x="-213170" y="-1276333"/>
            <a:ext cx="18714340" cy="10819637"/>
          </a:xfrm>
          <a:custGeom>
            <a:avLst/>
            <a:gdLst/>
            <a:ahLst/>
            <a:cxnLst/>
            <a:rect r="r" b="b" t="t" l="l"/>
            <a:pathLst>
              <a:path h="10819637" w="18714340">
                <a:moveTo>
                  <a:pt x="0" y="0"/>
                </a:moveTo>
                <a:lnTo>
                  <a:pt x="18714340" y="0"/>
                </a:lnTo>
                <a:lnTo>
                  <a:pt x="18714340" y="10819637"/>
                </a:lnTo>
                <a:lnTo>
                  <a:pt x="0" y="108196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08770" y="832604"/>
            <a:ext cx="4620658" cy="2225119"/>
          </a:xfrm>
          <a:custGeom>
            <a:avLst/>
            <a:gdLst/>
            <a:ahLst/>
            <a:cxnLst/>
            <a:rect r="r" b="b" t="t" l="l"/>
            <a:pathLst>
              <a:path h="2225119" w="4620658">
                <a:moveTo>
                  <a:pt x="0" y="0"/>
                </a:moveTo>
                <a:lnTo>
                  <a:pt x="4620658" y="0"/>
                </a:lnTo>
                <a:lnTo>
                  <a:pt x="4620658" y="2225119"/>
                </a:lnTo>
                <a:lnTo>
                  <a:pt x="0" y="22251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1602639">
            <a:off x="7671193" y="-651712"/>
            <a:ext cx="14404600" cy="2461877"/>
            <a:chOff x="0" y="0"/>
            <a:chExt cx="19206133" cy="3282503"/>
          </a:xfrm>
        </p:grpSpPr>
        <p:sp>
          <p:nvSpPr>
            <p:cNvPr name="Freeform 5" id="5"/>
            <p:cNvSpPr/>
            <p:nvPr/>
          </p:nvSpPr>
          <p:spPr>
            <a:xfrm flipH="false" flipV="false" rot="0">
              <a:off x="0" y="0"/>
              <a:ext cx="19206083" cy="3282442"/>
            </a:xfrm>
            <a:custGeom>
              <a:avLst/>
              <a:gdLst/>
              <a:ahLst/>
              <a:cxnLst/>
              <a:rect r="r" b="b" t="t" l="l"/>
              <a:pathLst>
                <a:path h="3282442" w="19206083">
                  <a:moveTo>
                    <a:pt x="0" y="0"/>
                  </a:moveTo>
                  <a:lnTo>
                    <a:pt x="19206083" y="0"/>
                  </a:lnTo>
                  <a:lnTo>
                    <a:pt x="19206083" y="3282442"/>
                  </a:lnTo>
                  <a:lnTo>
                    <a:pt x="0" y="3282442"/>
                  </a:lnTo>
                  <a:lnTo>
                    <a:pt x="0" y="0"/>
                  </a:lnTo>
                  <a:close/>
                </a:path>
              </a:pathLst>
            </a:custGeom>
            <a:blipFill>
              <a:blip r:embed="rId6"/>
              <a:stretch>
                <a:fillRect l="0" t="-273" r="0" b="-275"/>
              </a:stretch>
            </a:blipFill>
          </p:spPr>
        </p:sp>
      </p:grpSp>
      <p:sp>
        <p:nvSpPr>
          <p:cNvPr name="Freeform 6" id="6"/>
          <p:cNvSpPr/>
          <p:nvPr/>
        </p:nvSpPr>
        <p:spPr>
          <a:xfrm flipH="false" flipV="false" rot="0">
            <a:off x="4330734" y="2726110"/>
            <a:ext cx="11300830" cy="6532190"/>
          </a:xfrm>
          <a:custGeom>
            <a:avLst/>
            <a:gdLst/>
            <a:ahLst/>
            <a:cxnLst/>
            <a:rect r="r" b="b" t="t" l="l"/>
            <a:pathLst>
              <a:path h="6532190" w="11300830">
                <a:moveTo>
                  <a:pt x="0" y="0"/>
                </a:moveTo>
                <a:lnTo>
                  <a:pt x="11300830" y="0"/>
                </a:lnTo>
                <a:lnTo>
                  <a:pt x="11300830" y="6532190"/>
                </a:lnTo>
                <a:lnTo>
                  <a:pt x="0" y="6532190"/>
                </a:lnTo>
                <a:lnTo>
                  <a:pt x="0" y="0"/>
                </a:lnTo>
                <a:close/>
              </a:path>
            </a:pathLst>
          </a:custGeom>
          <a:blipFill>
            <a:blip r:embed="rId7"/>
            <a:stretch>
              <a:fillRect l="0" t="0" r="0" b="0"/>
            </a:stretch>
          </a:blipFill>
        </p:spPr>
      </p:sp>
      <p:sp>
        <p:nvSpPr>
          <p:cNvPr name="TextBox 7" id="7"/>
          <p:cNvSpPr txBox="true"/>
          <p:nvPr/>
        </p:nvSpPr>
        <p:spPr>
          <a:xfrm rot="0">
            <a:off x="2654566" y="1682115"/>
            <a:ext cx="10859499" cy="523875"/>
          </a:xfrm>
          <a:prstGeom prst="rect">
            <a:avLst/>
          </a:prstGeom>
        </p:spPr>
        <p:txBody>
          <a:bodyPr anchor="t" rtlCol="false" tIns="0" lIns="0" bIns="0" rIns="0">
            <a:spAutoFit/>
          </a:bodyPr>
          <a:lstStyle/>
          <a:p>
            <a:pPr algn="ctr">
              <a:lnSpc>
                <a:spcPts val="4200"/>
              </a:lnSpc>
            </a:pPr>
            <a:r>
              <a:rPr lang="en-US" b="true" sz="3000" i="true">
                <a:solidFill>
                  <a:srgbClr val="000000"/>
                </a:solidFill>
                <a:latin typeface="Cabin Bold Italics"/>
                <a:ea typeface="Cabin Bold Italics"/>
                <a:cs typeface="Cabin Bold Italics"/>
                <a:sym typeface="Cabin Bold Italics"/>
              </a:rPr>
              <a:t>5.4.2 Sequence diagram XEM CHI TIẾT SẢN PHẨM</a:t>
            </a:r>
          </a:p>
        </p:txBody>
      </p:sp>
      <p:sp>
        <p:nvSpPr>
          <p:cNvPr name="TextBox 8" id="8"/>
          <p:cNvSpPr txBox="true"/>
          <p:nvPr/>
        </p:nvSpPr>
        <p:spPr>
          <a:xfrm rot="0">
            <a:off x="216869" y="1442388"/>
            <a:ext cx="3143726" cy="1385068"/>
          </a:xfrm>
          <a:prstGeom prst="rect">
            <a:avLst/>
          </a:prstGeom>
        </p:spPr>
        <p:txBody>
          <a:bodyPr anchor="t" rtlCol="false" tIns="0" lIns="0" bIns="0" rIns="0">
            <a:spAutoFit/>
          </a:bodyPr>
          <a:lstStyle/>
          <a:p>
            <a:pPr algn="ctr">
              <a:lnSpc>
                <a:spcPts val="11332"/>
              </a:lnSpc>
              <a:spcBef>
                <a:spcPct val="0"/>
              </a:spcBef>
            </a:pPr>
            <a:r>
              <a:rPr lang="en-US" b="true" sz="8094">
                <a:solidFill>
                  <a:srgbClr val="FDFDFD"/>
                </a:solidFill>
                <a:latin typeface="Oswald Bold"/>
                <a:ea typeface="Oswald Bold"/>
                <a:cs typeface="Oswald Bold"/>
                <a:sym typeface="Oswald Bold"/>
              </a:rPr>
              <a:t>PHẦN 5</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25397" y="-1266808"/>
            <a:ext cx="13471333" cy="12820615"/>
          </a:xfrm>
          <a:custGeom>
            <a:avLst/>
            <a:gdLst/>
            <a:ahLst/>
            <a:cxnLst/>
            <a:rect r="r" b="b" t="t" l="l"/>
            <a:pathLst>
              <a:path h="12820615" w="13471333">
                <a:moveTo>
                  <a:pt x="0" y="0"/>
                </a:moveTo>
                <a:lnTo>
                  <a:pt x="13471333" y="0"/>
                </a:lnTo>
                <a:lnTo>
                  <a:pt x="13471333" y="12820615"/>
                </a:lnTo>
                <a:lnTo>
                  <a:pt x="0" y="12820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93432" y="3774280"/>
            <a:ext cx="5850568" cy="5850568"/>
          </a:xfrm>
          <a:custGeom>
            <a:avLst/>
            <a:gdLst/>
            <a:ahLst/>
            <a:cxnLst/>
            <a:rect r="r" b="b" t="t" l="l"/>
            <a:pathLst>
              <a:path h="5850568" w="5850568">
                <a:moveTo>
                  <a:pt x="0" y="0"/>
                </a:moveTo>
                <a:lnTo>
                  <a:pt x="5850568" y="0"/>
                </a:lnTo>
                <a:lnTo>
                  <a:pt x="5850568" y="5850568"/>
                </a:lnTo>
                <a:lnTo>
                  <a:pt x="0" y="58505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1602639">
            <a:off x="7671193" y="-651712"/>
            <a:ext cx="14404600" cy="2461877"/>
            <a:chOff x="0" y="0"/>
            <a:chExt cx="19206133" cy="3282503"/>
          </a:xfrm>
        </p:grpSpPr>
        <p:sp>
          <p:nvSpPr>
            <p:cNvPr name="Freeform 5" id="5"/>
            <p:cNvSpPr/>
            <p:nvPr/>
          </p:nvSpPr>
          <p:spPr>
            <a:xfrm flipH="false" flipV="false" rot="0">
              <a:off x="0" y="0"/>
              <a:ext cx="19206083" cy="3282442"/>
            </a:xfrm>
            <a:custGeom>
              <a:avLst/>
              <a:gdLst/>
              <a:ahLst/>
              <a:cxnLst/>
              <a:rect r="r" b="b" t="t" l="l"/>
              <a:pathLst>
                <a:path h="3282442" w="19206083">
                  <a:moveTo>
                    <a:pt x="0" y="0"/>
                  </a:moveTo>
                  <a:lnTo>
                    <a:pt x="19206083" y="0"/>
                  </a:lnTo>
                  <a:lnTo>
                    <a:pt x="19206083" y="3282442"/>
                  </a:lnTo>
                  <a:lnTo>
                    <a:pt x="0" y="3282442"/>
                  </a:lnTo>
                  <a:lnTo>
                    <a:pt x="0" y="0"/>
                  </a:lnTo>
                  <a:close/>
                </a:path>
              </a:pathLst>
            </a:custGeom>
            <a:blipFill>
              <a:blip r:embed="rId6"/>
              <a:stretch>
                <a:fillRect l="0" t="-273" r="0" b="-275"/>
              </a:stretch>
            </a:blipFill>
          </p:spPr>
        </p:sp>
      </p:grpSp>
      <p:sp>
        <p:nvSpPr>
          <p:cNvPr name="Freeform 6" id="6"/>
          <p:cNvSpPr/>
          <p:nvPr/>
        </p:nvSpPr>
        <p:spPr>
          <a:xfrm flipH="false" flipV="false" rot="0">
            <a:off x="9167913" y="579227"/>
            <a:ext cx="8091387" cy="9454396"/>
          </a:xfrm>
          <a:custGeom>
            <a:avLst/>
            <a:gdLst/>
            <a:ahLst/>
            <a:cxnLst/>
            <a:rect r="r" b="b" t="t" l="l"/>
            <a:pathLst>
              <a:path h="9454396" w="8091387">
                <a:moveTo>
                  <a:pt x="0" y="0"/>
                </a:moveTo>
                <a:lnTo>
                  <a:pt x="8091387" y="0"/>
                </a:lnTo>
                <a:lnTo>
                  <a:pt x="8091387" y="9454396"/>
                </a:lnTo>
                <a:lnTo>
                  <a:pt x="0" y="9454396"/>
                </a:lnTo>
                <a:lnTo>
                  <a:pt x="0" y="0"/>
                </a:lnTo>
                <a:close/>
              </a:path>
            </a:pathLst>
          </a:custGeom>
          <a:blipFill>
            <a:blip r:embed="rId7"/>
            <a:stretch>
              <a:fillRect l="0" t="0" r="0" b="0"/>
            </a:stretch>
          </a:blipFill>
        </p:spPr>
      </p:sp>
      <p:sp>
        <p:nvSpPr>
          <p:cNvPr name="TextBox 7" id="7"/>
          <p:cNvSpPr txBox="true"/>
          <p:nvPr/>
        </p:nvSpPr>
        <p:spPr>
          <a:xfrm rot="0">
            <a:off x="708038" y="1121924"/>
            <a:ext cx="6230383" cy="5133775"/>
          </a:xfrm>
          <a:prstGeom prst="rect">
            <a:avLst/>
          </a:prstGeom>
        </p:spPr>
        <p:txBody>
          <a:bodyPr anchor="t" rtlCol="false" tIns="0" lIns="0" bIns="0" rIns="0">
            <a:spAutoFit/>
          </a:bodyPr>
          <a:lstStyle/>
          <a:p>
            <a:pPr algn="l">
              <a:lnSpc>
                <a:spcPts val="13655"/>
              </a:lnSpc>
            </a:pPr>
            <a:r>
              <a:rPr lang="en-US" sz="9753" b="true">
                <a:solidFill>
                  <a:srgbClr val="FDFDFD"/>
                </a:solidFill>
                <a:latin typeface="Oswald Bold"/>
                <a:ea typeface="Oswald Bold"/>
                <a:cs typeface="Oswald Bold"/>
                <a:sym typeface="Oswald Bold"/>
              </a:rPr>
              <a:t>PHẦN 6: THIẾT KẾ CƠ SỞ DỮ LIỆU</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91645" y="4371537"/>
            <a:ext cx="10192709" cy="10192709"/>
          </a:xfrm>
          <a:custGeom>
            <a:avLst/>
            <a:gdLst/>
            <a:ahLst/>
            <a:cxnLst/>
            <a:rect r="r" b="b" t="t" l="l"/>
            <a:pathLst>
              <a:path h="10192709" w="10192709">
                <a:moveTo>
                  <a:pt x="0" y="0"/>
                </a:moveTo>
                <a:lnTo>
                  <a:pt x="10192710" y="0"/>
                </a:lnTo>
                <a:lnTo>
                  <a:pt x="10192710" y="10192709"/>
                </a:lnTo>
                <a:lnTo>
                  <a:pt x="0" y="101927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42114" y="-9510382"/>
            <a:ext cx="13881919" cy="13881919"/>
          </a:xfrm>
          <a:custGeom>
            <a:avLst/>
            <a:gdLst/>
            <a:ahLst/>
            <a:cxnLst/>
            <a:rect r="r" b="b" t="t" l="l"/>
            <a:pathLst>
              <a:path h="13881919" w="13881919">
                <a:moveTo>
                  <a:pt x="0" y="0"/>
                </a:moveTo>
                <a:lnTo>
                  <a:pt x="13881919" y="0"/>
                </a:lnTo>
                <a:lnTo>
                  <a:pt x="13881919" y="13881919"/>
                </a:lnTo>
                <a:lnTo>
                  <a:pt x="0" y="138819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6684847" y="2061374"/>
            <a:ext cx="10019978" cy="8044952"/>
            <a:chOff x="0" y="0"/>
            <a:chExt cx="7467600" cy="5995670"/>
          </a:xfrm>
        </p:grpSpPr>
        <p:sp>
          <p:nvSpPr>
            <p:cNvPr name="Freeform 5" id="5"/>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6" id="6"/>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7" id="7"/>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8" id="8"/>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6"/>
              <a:stretch>
                <a:fillRect l="-3748" t="0" r="-3748" b="0"/>
              </a:stretch>
            </a:blipFill>
          </p:spPr>
        </p:sp>
      </p:grpSp>
      <p:sp>
        <p:nvSpPr>
          <p:cNvPr name="TextBox 9" id="9"/>
          <p:cNvSpPr txBox="true"/>
          <p:nvPr/>
        </p:nvSpPr>
        <p:spPr>
          <a:xfrm rot="0">
            <a:off x="-1921173" y="456094"/>
            <a:ext cx="10683817" cy="1605280"/>
          </a:xfrm>
          <a:prstGeom prst="rect">
            <a:avLst/>
          </a:prstGeom>
        </p:spPr>
        <p:txBody>
          <a:bodyPr anchor="t" rtlCol="false" tIns="0" lIns="0" bIns="0" rIns="0">
            <a:spAutoFit/>
          </a:bodyPr>
          <a:lstStyle/>
          <a:p>
            <a:pPr algn="ctr">
              <a:lnSpc>
                <a:spcPts val="13760"/>
              </a:lnSpc>
            </a:pPr>
            <a:r>
              <a:rPr lang="en-US" sz="8000" b="true">
                <a:solidFill>
                  <a:srgbClr val="FFFFFF"/>
                </a:solidFill>
                <a:latin typeface="Oswald Bold"/>
                <a:ea typeface="Oswald Bold"/>
                <a:cs typeface="Oswald Bold"/>
                <a:sym typeface="Oswald Bold"/>
              </a:rPr>
              <a:t>PHẦN 7: DEMO</a:t>
            </a:r>
          </a:p>
        </p:txBody>
      </p:sp>
      <p:sp>
        <p:nvSpPr>
          <p:cNvPr name="Freeform 10" id="10"/>
          <p:cNvSpPr/>
          <p:nvPr/>
        </p:nvSpPr>
        <p:spPr>
          <a:xfrm flipH="false" flipV="false" rot="0">
            <a:off x="-6746308" y="-10237637"/>
            <a:ext cx="15890308" cy="15890308"/>
          </a:xfrm>
          <a:custGeom>
            <a:avLst/>
            <a:gdLst/>
            <a:ahLst/>
            <a:cxnLst/>
            <a:rect r="r" b="b" t="t" l="l"/>
            <a:pathLst>
              <a:path h="15890308" w="15890308">
                <a:moveTo>
                  <a:pt x="0" y="0"/>
                </a:moveTo>
                <a:lnTo>
                  <a:pt x="15890308" y="0"/>
                </a:lnTo>
                <a:lnTo>
                  <a:pt x="15890308" y="15890308"/>
                </a:lnTo>
                <a:lnTo>
                  <a:pt x="0" y="158903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38888" r="0" b="-38888"/>
              </a:stretch>
            </a:blipFill>
          </p:spPr>
        </p:sp>
      </p:grpSp>
      <p:sp>
        <p:nvSpPr>
          <p:cNvPr name="Freeform 4" id="4"/>
          <p:cNvSpPr/>
          <p:nvPr/>
        </p:nvSpPr>
        <p:spPr>
          <a:xfrm flipH="false" flipV="false" rot="0">
            <a:off x="1219294" y="657204"/>
            <a:ext cx="15795020" cy="1907038"/>
          </a:xfrm>
          <a:custGeom>
            <a:avLst/>
            <a:gdLst/>
            <a:ahLst/>
            <a:cxnLst/>
            <a:rect r="r" b="b" t="t" l="l"/>
            <a:pathLst>
              <a:path h="1907038" w="15795020">
                <a:moveTo>
                  <a:pt x="0" y="0"/>
                </a:moveTo>
                <a:lnTo>
                  <a:pt x="15795020" y="0"/>
                </a:lnTo>
                <a:lnTo>
                  <a:pt x="15795020" y="1907038"/>
                </a:lnTo>
                <a:lnTo>
                  <a:pt x="0" y="1907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278358">
            <a:off x="-1432939" y="-269558"/>
            <a:ext cx="5304464" cy="1668495"/>
            <a:chOff x="0" y="0"/>
            <a:chExt cx="7072619" cy="2224660"/>
          </a:xfrm>
        </p:grpSpPr>
        <p:sp>
          <p:nvSpPr>
            <p:cNvPr name="Freeform 6" id="6"/>
            <p:cNvSpPr/>
            <p:nvPr/>
          </p:nvSpPr>
          <p:spPr>
            <a:xfrm flipH="false" flipV="false" rot="0">
              <a:off x="0" y="0"/>
              <a:ext cx="7072630" cy="2224659"/>
            </a:xfrm>
            <a:custGeom>
              <a:avLst/>
              <a:gdLst/>
              <a:ahLst/>
              <a:cxnLst/>
              <a:rect r="r" b="b" t="t" l="l"/>
              <a:pathLst>
                <a:path h="2224659" w="7072630">
                  <a:moveTo>
                    <a:pt x="0" y="0"/>
                  </a:moveTo>
                  <a:lnTo>
                    <a:pt x="7072630" y="0"/>
                  </a:lnTo>
                  <a:lnTo>
                    <a:pt x="7072630" y="2224659"/>
                  </a:lnTo>
                  <a:lnTo>
                    <a:pt x="0" y="2224659"/>
                  </a:lnTo>
                  <a:lnTo>
                    <a:pt x="0" y="0"/>
                  </a:lnTo>
                  <a:close/>
                </a:path>
              </a:pathLst>
            </a:custGeom>
            <a:blipFill>
              <a:blip r:embed="rId5"/>
              <a:stretch>
                <a:fillRect l="0" t="-137" r="0" b="-137"/>
              </a:stretch>
            </a:blipFill>
          </p:spPr>
        </p:sp>
      </p:grpSp>
      <p:sp>
        <p:nvSpPr>
          <p:cNvPr name="Freeform 7" id="7"/>
          <p:cNvSpPr/>
          <p:nvPr/>
        </p:nvSpPr>
        <p:spPr>
          <a:xfrm flipH="false" flipV="false" rot="0">
            <a:off x="1219294" y="2910273"/>
            <a:ext cx="15795020" cy="6745738"/>
          </a:xfrm>
          <a:custGeom>
            <a:avLst/>
            <a:gdLst/>
            <a:ahLst/>
            <a:cxnLst/>
            <a:rect r="r" b="b" t="t" l="l"/>
            <a:pathLst>
              <a:path h="6745738" w="15795020">
                <a:moveTo>
                  <a:pt x="0" y="0"/>
                </a:moveTo>
                <a:lnTo>
                  <a:pt x="15795020" y="0"/>
                </a:lnTo>
                <a:lnTo>
                  <a:pt x="15795020" y="6745738"/>
                </a:lnTo>
                <a:lnTo>
                  <a:pt x="0" y="67457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5400000">
            <a:off x="-550978" y="6264092"/>
            <a:ext cx="6764788" cy="19050"/>
            <a:chOff x="0" y="0"/>
            <a:chExt cx="9019717" cy="25400"/>
          </a:xfrm>
        </p:grpSpPr>
        <p:sp>
          <p:nvSpPr>
            <p:cNvPr name="Freeform 9" id="9"/>
            <p:cNvSpPr/>
            <p:nvPr/>
          </p:nvSpPr>
          <p:spPr>
            <a:xfrm flipH="false" flipV="false" rot="0">
              <a:off x="12700" y="0"/>
              <a:ext cx="8994267" cy="25400"/>
            </a:xfrm>
            <a:custGeom>
              <a:avLst/>
              <a:gdLst/>
              <a:ahLst/>
              <a:cxnLst/>
              <a:rect r="r" b="b" t="t" l="l"/>
              <a:pathLst>
                <a:path h="25400" w="8994267">
                  <a:moveTo>
                    <a:pt x="0" y="0"/>
                  </a:moveTo>
                  <a:lnTo>
                    <a:pt x="8994267" y="0"/>
                  </a:lnTo>
                  <a:lnTo>
                    <a:pt x="8994267" y="25400"/>
                  </a:lnTo>
                  <a:lnTo>
                    <a:pt x="0" y="25400"/>
                  </a:lnTo>
                  <a:close/>
                </a:path>
              </a:pathLst>
            </a:custGeom>
            <a:solidFill>
              <a:srgbClr val="CCCCCC"/>
            </a:solidFill>
          </p:spPr>
        </p:sp>
      </p:grpSp>
      <p:grpSp>
        <p:nvGrpSpPr>
          <p:cNvPr name="Group 10" id="10"/>
          <p:cNvGrpSpPr/>
          <p:nvPr/>
        </p:nvGrpSpPr>
        <p:grpSpPr>
          <a:xfrm rot="-5400000">
            <a:off x="6869169" y="6264092"/>
            <a:ext cx="6764788" cy="19050"/>
            <a:chOff x="0" y="0"/>
            <a:chExt cx="9019717" cy="25400"/>
          </a:xfrm>
        </p:grpSpPr>
        <p:sp>
          <p:nvSpPr>
            <p:cNvPr name="Freeform 11" id="11"/>
            <p:cNvSpPr/>
            <p:nvPr/>
          </p:nvSpPr>
          <p:spPr>
            <a:xfrm flipH="false" flipV="false" rot="0">
              <a:off x="12700" y="0"/>
              <a:ext cx="8994267" cy="25400"/>
            </a:xfrm>
            <a:custGeom>
              <a:avLst/>
              <a:gdLst/>
              <a:ahLst/>
              <a:cxnLst/>
              <a:rect r="r" b="b" t="t" l="l"/>
              <a:pathLst>
                <a:path h="25400" w="8994267">
                  <a:moveTo>
                    <a:pt x="0" y="0"/>
                  </a:moveTo>
                  <a:lnTo>
                    <a:pt x="8994267" y="0"/>
                  </a:lnTo>
                  <a:lnTo>
                    <a:pt x="8994267" y="25400"/>
                  </a:lnTo>
                  <a:lnTo>
                    <a:pt x="0" y="25400"/>
                  </a:lnTo>
                  <a:close/>
                </a:path>
              </a:pathLst>
            </a:custGeom>
            <a:solidFill>
              <a:srgbClr val="CCCCCC"/>
            </a:solidFill>
          </p:spPr>
        </p:sp>
      </p:grpSp>
      <p:grpSp>
        <p:nvGrpSpPr>
          <p:cNvPr name="Group 12" id="12"/>
          <p:cNvGrpSpPr/>
          <p:nvPr/>
        </p:nvGrpSpPr>
        <p:grpSpPr>
          <a:xfrm rot="-5400000">
            <a:off x="5254510" y="6264092"/>
            <a:ext cx="6764788" cy="19050"/>
            <a:chOff x="0" y="0"/>
            <a:chExt cx="9019717" cy="25400"/>
          </a:xfrm>
        </p:grpSpPr>
        <p:sp>
          <p:nvSpPr>
            <p:cNvPr name="Freeform 13" id="13"/>
            <p:cNvSpPr/>
            <p:nvPr/>
          </p:nvSpPr>
          <p:spPr>
            <a:xfrm flipH="false" flipV="false" rot="0">
              <a:off x="12700" y="0"/>
              <a:ext cx="8994267" cy="25400"/>
            </a:xfrm>
            <a:custGeom>
              <a:avLst/>
              <a:gdLst/>
              <a:ahLst/>
              <a:cxnLst/>
              <a:rect r="r" b="b" t="t" l="l"/>
              <a:pathLst>
                <a:path h="25400" w="8994267">
                  <a:moveTo>
                    <a:pt x="0" y="0"/>
                  </a:moveTo>
                  <a:lnTo>
                    <a:pt x="8994267" y="0"/>
                  </a:lnTo>
                  <a:lnTo>
                    <a:pt x="8994267" y="25400"/>
                  </a:lnTo>
                  <a:lnTo>
                    <a:pt x="0" y="25400"/>
                  </a:lnTo>
                  <a:close/>
                </a:path>
              </a:pathLst>
            </a:custGeom>
            <a:solidFill>
              <a:srgbClr val="CCCCCC"/>
            </a:solidFill>
          </p:spPr>
        </p:sp>
      </p:grpSp>
      <p:grpSp>
        <p:nvGrpSpPr>
          <p:cNvPr name="Group 14" id="14"/>
          <p:cNvGrpSpPr/>
          <p:nvPr/>
        </p:nvGrpSpPr>
        <p:grpSpPr>
          <a:xfrm rot="0">
            <a:off x="14373357" y="6489466"/>
            <a:ext cx="4601300" cy="4341954"/>
            <a:chOff x="0" y="0"/>
            <a:chExt cx="6135067" cy="5789271"/>
          </a:xfrm>
        </p:grpSpPr>
        <p:sp>
          <p:nvSpPr>
            <p:cNvPr name="Freeform 15" id="15"/>
            <p:cNvSpPr/>
            <p:nvPr/>
          </p:nvSpPr>
          <p:spPr>
            <a:xfrm flipH="false" flipV="false" rot="0">
              <a:off x="0" y="0"/>
              <a:ext cx="6135116" cy="5789295"/>
            </a:xfrm>
            <a:custGeom>
              <a:avLst/>
              <a:gdLst/>
              <a:ahLst/>
              <a:cxnLst/>
              <a:rect r="r" b="b" t="t" l="l"/>
              <a:pathLst>
                <a:path h="5789295" w="6135116">
                  <a:moveTo>
                    <a:pt x="0" y="0"/>
                  </a:moveTo>
                  <a:lnTo>
                    <a:pt x="6135116" y="0"/>
                  </a:lnTo>
                  <a:lnTo>
                    <a:pt x="6135116" y="5789295"/>
                  </a:lnTo>
                  <a:lnTo>
                    <a:pt x="0" y="5789295"/>
                  </a:lnTo>
                  <a:lnTo>
                    <a:pt x="0" y="0"/>
                  </a:lnTo>
                  <a:close/>
                </a:path>
              </a:pathLst>
            </a:custGeom>
            <a:blipFill>
              <a:blip r:embed="rId8"/>
              <a:stretch>
                <a:fillRect l="0" t="-30" r="0" b="-30"/>
              </a:stretch>
            </a:blipFill>
          </p:spPr>
        </p:sp>
      </p:grpSp>
      <p:grpSp>
        <p:nvGrpSpPr>
          <p:cNvPr name="Group 16" id="16"/>
          <p:cNvGrpSpPr/>
          <p:nvPr/>
        </p:nvGrpSpPr>
        <p:grpSpPr>
          <a:xfrm rot="-203414">
            <a:off x="15258345" y="6263458"/>
            <a:ext cx="625382" cy="896605"/>
            <a:chOff x="0" y="0"/>
            <a:chExt cx="833843" cy="1195474"/>
          </a:xfrm>
        </p:grpSpPr>
        <p:sp>
          <p:nvSpPr>
            <p:cNvPr name="Freeform 17" id="17"/>
            <p:cNvSpPr/>
            <p:nvPr/>
          </p:nvSpPr>
          <p:spPr>
            <a:xfrm flipH="false" flipV="false" rot="0">
              <a:off x="0" y="0"/>
              <a:ext cx="833882" cy="1195451"/>
            </a:xfrm>
            <a:custGeom>
              <a:avLst/>
              <a:gdLst/>
              <a:ahLst/>
              <a:cxnLst/>
              <a:rect r="r" b="b" t="t" l="l"/>
              <a:pathLst>
                <a:path h="1195451" w="833882">
                  <a:moveTo>
                    <a:pt x="0" y="0"/>
                  </a:moveTo>
                  <a:lnTo>
                    <a:pt x="833882" y="0"/>
                  </a:lnTo>
                  <a:lnTo>
                    <a:pt x="833882" y="1195451"/>
                  </a:lnTo>
                  <a:lnTo>
                    <a:pt x="0" y="1195451"/>
                  </a:lnTo>
                  <a:lnTo>
                    <a:pt x="0" y="0"/>
                  </a:lnTo>
                  <a:close/>
                </a:path>
              </a:pathLst>
            </a:custGeom>
            <a:blipFill>
              <a:blip r:embed="rId9"/>
              <a:stretch>
                <a:fillRect l="0" t="-198" r="4" b="-200"/>
              </a:stretch>
            </a:blipFill>
          </p:spPr>
        </p:sp>
      </p:grpSp>
      <p:sp>
        <p:nvSpPr>
          <p:cNvPr name="TextBox 18" id="18"/>
          <p:cNvSpPr txBox="true"/>
          <p:nvPr/>
        </p:nvSpPr>
        <p:spPr>
          <a:xfrm rot="0">
            <a:off x="10945512" y="3419291"/>
            <a:ext cx="6855690" cy="504800"/>
          </a:xfrm>
          <a:prstGeom prst="rect">
            <a:avLst/>
          </a:prstGeom>
        </p:spPr>
        <p:txBody>
          <a:bodyPr anchor="t" rtlCol="false" tIns="0" lIns="0" bIns="0" rIns="0">
            <a:spAutoFit/>
          </a:bodyPr>
          <a:lstStyle/>
          <a:p>
            <a:pPr algn="l">
              <a:lnSpc>
                <a:spcPts val="4198"/>
              </a:lnSpc>
            </a:pPr>
            <a:r>
              <a:rPr lang="en-US" sz="2999">
                <a:solidFill>
                  <a:srgbClr val="000000"/>
                </a:solidFill>
                <a:latin typeface="Cabin"/>
                <a:ea typeface="Cabin"/>
                <a:cs typeface="Cabin"/>
                <a:sym typeface="Cabin"/>
              </a:rPr>
              <a:t>CHƯƠNG 4: YÊU CẦU HỆ THỐNG</a:t>
            </a:r>
          </a:p>
        </p:txBody>
      </p:sp>
      <p:sp>
        <p:nvSpPr>
          <p:cNvPr name="TextBox 19" id="19"/>
          <p:cNvSpPr txBox="true"/>
          <p:nvPr/>
        </p:nvSpPr>
        <p:spPr>
          <a:xfrm rot="0">
            <a:off x="10994513" y="4394371"/>
            <a:ext cx="5538210" cy="504800"/>
          </a:xfrm>
          <a:prstGeom prst="rect">
            <a:avLst/>
          </a:prstGeom>
        </p:spPr>
        <p:txBody>
          <a:bodyPr anchor="t" rtlCol="false" tIns="0" lIns="0" bIns="0" rIns="0">
            <a:spAutoFit/>
          </a:bodyPr>
          <a:lstStyle/>
          <a:p>
            <a:pPr algn="l">
              <a:lnSpc>
                <a:spcPts val="4198"/>
              </a:lnSpc>
            </a:pPr>
            <a:r>
              <a:rPr lang="en-US" sz="2999">
                <a:solidFill>
                  <a:srgbClr val="000000"/>
                </a:solidFill>
                <a:latin typeface="Cabin"/>
                <a:ea typeface="Cabin"/>
                <a:cs typeface="Cabin"/>
                <a:sym typeface="Cabin"/>
              </a:rPr>
              <a:t>USE-CASE</a:t>
            </a:r>
          </a:p>
        </p:txBody>
      </p:sp>
      <p:sp>
        <p:nvSpPr>
          <p:cNvPr name="TextBox 20" id="20"/>
          <p:cNvSpPr txBox="true"/>
          <p:nvPr/>
        </p:nvSpPr>
        <p:spPr>
          <a:xfrm rot="0">
            <a:off x="10994513" y="5648090"/>
            <a:ext cx="6313788" cy="468942"/>
          </a:xfrm>
          <a:prstGeom prst="rect">
            <a:avLst/>
          </a:prstGeom>
        </p:spPr>
        <p:txBody>
          <a:bodyPr anchor="t" rtlCol="false" tIns="0" lIns="0" bIns="0" rIns="0">
            <a:spAutoFit/>
          </a:bodyPr>
          <a:lstStyle/>
          <a:p>
            <a:pPr algn="l">
              <a:lnSpc>
                <a:spcPts val="3951"/>
              </a:lnSpc>
            </a:pPr>
            <a:r>
              <a:rPr lang="en-US" sz="2822">
                <a:solidFill>
                  <a:srgbClr val="000000"/>
                </a:solidFill>
                <a:latin typeface="Cabin"/>
                <a:ea typeface="Cabin"/>
                <a:cs typeface="Cabin"/>
                <a:sym typeface="Cabin"/>
              </a:rPr>
              <a:t>CHƯƠNG 6: THIẾT KẾ CƠ SỞ DỮ LIỆU</a:t>
            </a:r>
          </a:p>
        </p:txBody>
      </p:sp>
      <p:sp>
        <p:nvSpPr>
          <p:cNvPr name="TextBox 21" id="21"/>
          <p:cNvSpPr txBox="true"/>
          <p:nvPr/>
        </p:nvSpPr>
        <p:spPr>
          <a:xfrm rot="0">
            <a:off x="10994513" y="6731527"/>
            <a:ext cx="3642641" cy="561976"/>
          </a:xfrm>
          <a:prstGeom prst="rect">
            <a:avLst/>
          </a:prstGeom>
        </p:spPr>
        <p:txBody>
          <a:bodyPr anchor="t" rtlCol="false" tIns="0" lIns="0" bIns="0" rIns="0">
            <a:spAutoFit/>
          </a:bodyPr>
          <a:lstStyle/>
          <a:p>
            <a:pPr algn="l">
              <a:lnSpc>
                <a:spcPts val="4198"/>
              </a:lnSpc>
            </a:pPr>
            <a:r>
              <a:rPr lang="en-US" sz="2999">
                <a:solidFill>
                  <a:srgbClr val="000000"/>
                </a:solidFill>
                <a:latin typeface="Cabin"/>
                <a:ea typeface="Cabin"/>
                <a:cs typeface="Cabin"/>
                <a:sym typeface="Cabin"/>
              </a:rPr>
              <a:t>DEMO</a:t>
            </a:r>
          </a:p>
        </p:txBody>
      </p:sp>
      <p:sp>
        <p:nvSpPr>
          <p:cNvPr name="TextBox 22" id="22"/>
          <p:cNvSpPr txBox="true"/>
          <p:nvPr/>
        </p:nvSpPr>
        <p:spPr>
          <a:xfrm rot="0">
            <a:off x="3683996" y="905866"/>
            <a:ext cx="10839717" cy="1398270"/>
          </a:xfrm>
          <a:prstGeom prst="rect">
            <a:avLst/>
          </a:prstGeom>
        </p:spPr>
        <p:txBody>
          <a:bodyPr anchor="t" rtlCol="false" tIns="0" lIns="0" bIns="0" rIns="0">
            <a:spAutoFit/>
          </a:bodyPr>
          <a:lstStyle/>
          <a:p>
            <a:pPr algn="ctr">
              <a:lnSpc>
                <a:spcPts val="10800"/>
              </a:lnSpc>
            </a:pPr>
            <a:r>
              <a:rPr lang="en-US" sz="9000" b="true">
                <a:solidFill>
                  <a:srgbClr val="003EA8"/>
                </a:solidFill>
                <a:latin typeface="Faustina Bold"/>
                <a:ea typeface="Faustina Bold"/>
                <a:cs typeface="Faustina Bold"/>
                <a:sym typeface="Faustina Bold"/>
              </a:rPr>
              <a:t>NỘI DUNG CHÍNH</a:t>
            </a:r>
          </a:p>
        </p:txBody>
      </p:sp>
      <p:sp>
        <p:nvSpPr>
          <p:cNvPr name="TextBox 23" id="23"/>
          <p:cNvSpPr txBox="true"/>
          <p:nvPr/>
        </p:nvSpPr>
        <p:spPr>
          <a:xfrm rot="0">
            <a:off x="3422638" y="4394371"/>
            <a:ext cx="5214266" cy="1028675"/>
          </a:xfrm>
          <a:prstGeom prst="rect">
            <a:avLst/>
          </a:prstGeom>
        </p:spPr>
        <p:txBody>
          <a:bodyPr anchor="t" rtlCol="false" tIns="0" lIns="0" bIns="0" rIns="0">
            <a:spAutoFit/>
          </a:bodyPr>
          <a:lstStyle/>
          <a:p>
            <a:pPr algn="l">
              <a:lnSpc>
                <a:spcPts val="4198"/>
              </a:lnSpc>
            </a:pPr>
            <a:r>
              <a:rPr lang="en-US" sz="2999">
                <a:solidFill>
                  <a:srgbClr val="000000"/>
                </a:solidFill>
                <a:latin typeface="Cabin"/>
                <a:ea typeface="Cabin"/>
                <a:cs typeface="Cabin"/>
                <a:sym typeface="Cabin"/>
              </a:rPr>
              <a:t>CHƯƠNG 2: CÁC NGHIỆP VỤ CƠ BẢN</a:t>
            </a:r>
          </a:p>
        </p:txBody>
      </p:sp>
      <p:sp>
        <p:nvSpPr>
          <p:cNvPr name="TextBox 24" id="24"/>
          <p:cNvSpPr txBox="true"/>
          <p:nvPr/>
        </p:nvSpPr>
        <p:spPr>
          <a:xfrm rot="0">
            <a:off x="3422638" y="5493276"/>
            <a:ext cx="4080791" cy="1552575"/>
          </a:xfrm>
          <a:prstGeom prst="rect">
            <a:avLst/>
          </a:prstGeom>
        </p:spPr>
        <p:txBody>
          <a:bodyPr anchor="t" rtlCol="false" tIns="0" lIns="0" bIns="0" rIns="0">
            <a:spAutoFit/>
          </a:bodyPr>
          <a:lstStyle/>
          <a:p>
            <a:pPr algn="l">
              <a:lnSpc>
                <a:spcPts val="4198"/>
              </a:lnSpc>
            </a:pPr>
            <a:r>
              <a:rPr lang="en-US" sz="2999">
                <a:solidFill>
                  <a:srgbClr val="000000"/>
                </a:solidFill>
                <a:latin typeface="Cabin"/>
                <a:ea typeface="Cabin"/>
                <a:cs typeface="Cabin"/>
                <a:sym typeface="Cabin"/>
              </a:rPr>
              <a:t>CHƯƠNG 3: QUY TRÌNH NGHIỆP VỤ</a:t>
            </a:r>
          </a:p>
          <a:p>
            <a:pPr algn="l">
              <a:lnSpc>
                <a:spcPts val="4198"/>
              </a:lnSpc>
            </a:pPr>
          </a:p>
        </p:txBody>
      </p:sp>
      <p:sp>
        <p:nvSpPr>
          <p:cNvPr name="TextBox 25" id="25"/>
          <p:cNvSpPr txBox="true"/>
          <p:nvPr/>
        </p:nvSpPr>
        <p:spPr>
          <a:xfrm rot="0">
            <a:off x="3422638" y="3295466"/>
            <a:ext cx="4080791" cy="1028675"/>
          </a:xfrm>
          <a:prstGeom prst="rect">
            <a:avLst/>
          </a:prstGeom>
        </p:spPr>
        <p:txBody>
          <a:bodyPr anchor="t" rtlCol="false" tIns="0" lIns="0" bIns="0" rIns="0">
            <a:spAutoFit/>
          </a:bodyPr>
          <a:lstStyle/>
          <a:p>
            <a:pPr algn="l">
              <a:lnSpc>
                <a:spcPts val="4198"/>
              </a:lnSpc>
            </a:pPr>
            <a:r>
              <a:rPr lang="en-US" sz="2999">
                <a:solidFill>
                  <a:srgbClr val="000000"/>
                </a:solidFill>
                <a:latin typeface="Cabin"/>
                <a:ea typeface="Cabin"/>
                <a:cs typeface="Cabin"/>
                <a:sym typeface="Cabin"/>
              </a:rPr>
              <a:t>TỔNG QUAN VỀ ỨNG DỤNG</a:t>
            </a:r>
          </a:p>
        </p:txBody>
      </p:sp>
      <p:sp>
        <p:nvSpPr>
          <p:cNvPr name="TextBox 26" id="26"/>
          <p:cNvSpPr txBox="true"/>
          <p:nvPr/>
        </p:nvSpPr>
        <p:spPr>
          <a:xfrm rot="0">
            <a:off x="1650988" y="3219266"/>
            <a:ext cx="766091" cy="828675"/>
          </a:xfrm>
          <a:prstGeom prst="rect">
            <a:avLst/>
          </a:prstGeom>
        </p:spPr>
        <p:txBody>
          <a:bodyPr anchor="t" rtlCol="false" tIns="0" lIns="0" bIns="0" rIns="0">
            <a:spAutoFit/>
          </a:bodyPr>
          <a:lstStyle/>
          <a:p>
            <a:pPr algn="ctr">
              <a:lnSpc>
                <a:spcPts val="6598"/>
              </a:lnSpc>
            </a:pPr>
            <a:r>
              <a:rPr lang="en-US" sz="5498" b="true">
                <a:solidFill>
                  <a:srgbClr val="003EA8"/>
                </a:solidFill>
                <a:latin typeface="Muli Bold"/>
                <a:ea typeface="Muli Bold"/>
                <a:cs typeface="Muli Bold"/>
                <a:sym typeface="Muli Bold"/>
              </a:rPr>
              <a:t>1.</a:t>
            </a:r>
          </a:p>
        </p:txBody>
      </p:sp>
      <p:sp>
        <p:nvSpPr>
          <p:cNvPr name="TextBox 27" id="27"/>
          <p:cNvSpPr txBox="true"/>
          <p:nvPr/>
        </p:nvSpPr>
        <p:spPr>
          <a:xfrm rot="0">
            <a:off x="9103855" y="3219266"/>
            <a:ext cx="766091" cy="828650"/>
          </a:xfrm>
          <a:prstGeom prst="rect">
            <a:avLst/>
          </a:prstGeom>
        </p:spPr>
        <p:txBody>
          <a:bodyPr anchor="t" rtlCol="false" tIns="0" lIns="0" bIns="0" rIns="0">
            <a:spAutoFit/>
          </a:bodyPr>
          <a:lstStyle/>
          <a:p>
            <a:pPr algn="ctr">
              <a:lnSpc>
                <a:spcPts val="6598"/>
              </a:lnSpc>
            </a:pPr>
            <a:r>
              <a:rPr lang="en-US" sz="5498" b="true">
                <a:solidFill>
                  <a:srgbClr val="003EA8"/>
                </a:solidFill>
                <a:latin typeface="Muli Bold"/>
                <a:ea typeface="Muli Bold"/>
                <a:cs typeface="Muli Bold"/>
                <a:sym typeface="Muli Bold"/>
              </a:rPr>
              <a:t>4</a:t>
            </a:r>
            <a:r>
              <a:rPr lang="en-US" sz="5498" b="true">
                <a:solidFill>
                  <a:srgbClr val="003EA8"/>
                </a:solidFill>
                <a:latin typeface="Muli Bold"/>
                <a:ea typeface="Muli Bold"/>
                <a:cs typeface="Muli Bold"/>
                <a:sym typeface="Muli Bold"/>
              </a:rPr>
              <a:t>.</a:t>
            </a:r>
          </a:p>
        </p:txBody>
      </p:sp>
      <p:sp>
        <p:nvSpPr>
          <p:cNvPr name="TextBox 28" id="28"/>
          <p:cNvSpPr txBox="true"/>
          <p:nvPr/>
        </p:nvSpPr>
        <p:spPr>
          <a:xfrm rot="0">
            <a:off x="1650988" y="4318171"/>
            <a:ext cx="766091" cy="828675"/>
          </a:xfrm>
          <a:prstGeom prst="rect">
            <a:avLst/>
          </a:prstGeom>
        </p:spPr>
        <p:txBody>
          <a:bodyPr anchor="t" rtlCol="false" tIns="0" lIns="0" bIns="0" rIns="0">
            <a:spAutoFit/>
          </a:bodyPr>
          <a:lstStyle/>
          <a:p>
            <a:pPr algn="ctr">
              <a:lnSpc>
                <a:spcPts val="6598"/>
              </a:lnSpc>
            </a:pPr>
            <a:r>
              <a:rPr lang="en-US" sz="5498" b="true">
                <a:solidFill>
                  <a:srgbClr val="003EA8"/>
                </a:solidFill>
                <a:latin typeface="Muli Bold"/>
                <a:ea typeface="Muli Bold"/>
                <a:cs typeface="Muli Bold"/>
                <a:sym typeface="Muli Bold"/>
              </a:rPr>
              <a:t>2.</a:t>
            </a:r>
          </a:p>
        </p:txBody>
      </p:sp>
      <p:sp>
        <p:nvSpPr>
          <p:cNvPr name="TextBox 29" id="29"/>
          <p:cNvSpPr txBox="true"/>
          <p:nvPr/>
        </p:nvSpPr>
        <p:spPr>
          <a:xfrm rot="0">
            <a:off x="9103855" y="4318171"/>
            <a:ext cx="766091" cy="828650"/>
          </a:xfrm>
          <a:prstGeom prst="rect">
            <a:avLst/>
          </a:prstGeom>
        </p:spPr>
        <p:txBody>
          <a:bodyPr anchor="t" rtlCol="false" tIns="0" lIns="0" bIns="0" rIns="0">
            <a:spAutoFit/>
          </a:bodyPr>
          <a:lstStyle/>
          <a:p>
            <a:pPr algn="ctr">
              <a:lnSpc>
                <a:spcPts val="6598"/>
              </a:lnSpc>
            </a:pPr>
            <a:r>
              <a:rPr lang="en-US" sz="5498" b="true">
                <a:solidFill>
                  <a:srgbClr val="003EA8"/>
                </a:solidFill>
                <a:latin typeface="Muli Bold"/>
                <a:ea typeface="Muli Bold"/>
                <a:cs typeface="Muli Bold"/>
                <a:sym typeface="Muli Bold"/>
              </a:rPr>
              <a:t>5</a:t>
            </a:r>
            <a:r>
              <a:rPr lang="en-US" sz="5498" b="true">
                <a:solidFill>
                  <a:srgbClr val="003EA8"/>
                </a:solidFill>
                <a:latin typeface="Muli Bold"/>
                <a:ea typeface="Muli Bold"/>
                <a:cs typeface="Muli Bold"/>
                <a:sym typeface="Muli Bold"/>
              </a:rPr>
              <a:t>.</a:t>
            </a:r>
          </a:p>
        </p:txBody>
      </p:sp>
      <p:sp>
        <p:nvSpPr>
          <p:cNvPr name="TextBox 30" id="30"/>
          <p:cNvSpPr txBox="true"/>
          <p:nvPr/>
        </p:nvSpPr>
        <p:spPr>
          <a:xfrm rot="0">
            <a:off x="1650988" y="5417076"/>
            <a:ext cx="766091" cy="828675"/>
          </a:xfrm>
          <a:prstGeom prst="rect">
            <a:avLst/>
          </a:prstGeom>
        </p:spPr>
        <p:txBody>
          <a:bodyPr anchor="t" rtlCol="false" tIns="0" lIns="0" bIns="0" rIns="0">
            <a:spAutoFit/>
          </a:bodyPr>
          <a:lstStyle/>
          <a:p>
            <a:pPr algn="ctr">
              <a:lnSpc>
                <a:spcPts val="6598"/>
              </a:lnSpc>
            </a:pPr>
            <a:r>
              <a:rPr lang="en-US" sz="5498" b="true">
                <a:solidFill>
                  <a:srgbClr val="003EA8"/>
                </a:solidFill>
                <a:latin typeface="Muli Bold"/>
                <a:ea typeface="Muli Bold"/>
                <a:cs typeface="Muli Bold"/>
                <a:sym typeface="Muli Bold"/>
              </a:rPr>
              <a:t>3.</a:t>
            </a:r>
          </a:p>
        </p:txBody>
      </p:sp>
      <p:sp>
        <p:nvSpPr>
          <p:cNvPr name="TextBox 31" id="31"/>
          <p:cNvSpPr txBox="true"/>
          <p:nvPr/>
        </p:nvSpPr>
        <p:spPr>
          <a:xfrm rot="0">
            <a:off x="9103855" y="5417076"/>
            <a:ext cx="766091" cy="828650"/>
          </a:xfrm>
          <a:prstGeom prst="rect">
            <a:avLst/>
          </a:prstGeom>
        </p:spPr>
        <p:txBody>
          <a:bodyPr anchor="t" rtlCol="false" tIns="0" lIns="0" bIns="0" rIns="0">
            <a:spAutoFit/>
          </a:bodyPr>
          <a:lstStyle/>
          <a:p>
            <a:pPr algn="ctr">
              <a:lnSpc>
                <a:spcPts val="6598"/>
              </a:lnSpc>
            </a:pPr>
            <a:r>
              <a:rPr lang="en-US" sz="5498" b="true">
                <a:solidFill>
                  <a:srgbClr val="003EA8"/>
                </a:solidFill>
                <a:latin typeface="Muli Bold"/>
                <a:ea typeface="Muli Bold"/>
                <a:cs typeface="Muli Bold"/>
                <a:sym typeface="Muli Bold"/>
              </a:rPr>
              <a:t>6</a:t>
            </a:r>
            <a:r>
              <a:rPr lang="en-US" sz="5498" b="true">
                <a:solidFill>
                  <a:srgbClr val="003EA8"/>
                </a:solidFill>
                <a:latin typeface="Muli Bold"/>
                <a:ea typeface="Muli Bold"/>
                <a:cs typeface="Muli Bold"/>
                <a:sym typeface="Muli Bold"/>
              </a:rPr>
              <a:t>.</a:t>
            </a:r>
          </a:p>
        </p:txBody>
      </p:sp>
      <p:sp>
        <p:nvSpPr>
          <p:cNvPr name="TextBox 32" id="32"/>
          <p:cNvSpPr txBox="true"/>
          <p:nvPr/>
        </p:nvSpPr>
        <p:spPr>
          <a:xfrm rot="0">
            <a:off x="8980030" y="6515981"/>
            <a:ext cx="1013741" cy="828650"/>
          </a:xfrm>
          <a:prstGeom prst="rect">
            <a:avLst/>
          </a:prstGeom>
        </p:spPr>
        <p:txBody>
          <a:bodyPr anchor="t" rtlCol="false" tIns="0" lIns="0" bIns="0" rIns="0">
            <a:spAutoFit/>
          </a:bodyPr>
          <a:lstStyle/>
          <a:p>
            <a:pPr algn="ctr">
              <a:lnSpc>
                <a:spcPts val="6598"/>
              </a:lnSpc>
            </a:pPr>
            <a:r>
              <a:rPr lang="en-US" sz="5498" b="true">
                <a:solidFill>
                  <a:srgbClr val="003EA8"/>
                </a:solidFill>
                <a:latin typeface="Muli Bold"/>
                <a:ea typeface="Muli Bold"/>
                <a:cs typeface="Muli Bold"/>
                <a:sym typeface="Muli Bold"/>
              </a:rPr>
              <a:t>7</a:t>
            </a:r>
            <a:r>
              <a:rPr lang="en-US" sz="5498" b="true">
                <a:solidFill>
                  <a:srgbClr val="003EA8"/>
                </a:solidFill>
                <a:latin typeface="Muli Bold"/>
                <a:ea typeface="Muli Bold"/>
                <a:cs typeface="Muli Bold"/>
                <a:sym typeface="Muli Bold"/>
              </a:rPr>
              <a: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sp>
        <p:nvSpPr>
          <p:cNvPr name="Freeform 4" id="4"/>
          <p:cNvSpPr/>
          <p:nvPr/>
        </p:nvSpPr>
        <p:spPr>
          <a:xfrm flipH="false" flipV="false" rot="0">
            <a:off x="2337938" y="2468025"/>
            <a:ext cx="14228777" cy="5350950"/>
          </a:xfrm>
          <a:custGeom>
            <a:avLst/>
            <a:gdLst/>
            <a:ahLst/>
            <a:cxnLst/>
            <a:rect r="r" b="b" t="t" l="l"/>
            <a:pathLst>
              <a:path h="5350950" w="14228777">
                <a:moveTo>
                  <a:pt x="0" y="0"/>
                </a:moveTo>
                <a:lnTo>
                  <a:pt x="14228777" y="0"/>
                </a:lnTo>
                <a:lnTo>
                  <a:pt x="14228777" y="5350950"/>
                </a:lnTo>
                <a:lnTo>
                  <a:pt x="0" y="53509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173928" y="2797188"/>
            <a:ext cx="14392788" cy="4197325"/>
          </a:xfrm>
          <a:prstGeom prst="rect">
            <a:avLst/>
          </a:prstGeom>
        </p:spPr>
        <p:txBody>
          <a:bodyPr anchor="t" rtlCol="false" tIns="0" lIns="0" bIns="0" rIns="0">
            <a:spAutoFit/>
          </a:bodyPr>
          <a:lstStyle/>
          <a:p>
            <a:pPr algn="ctr">
              <a:lnSpc>
                <a:spcPts val="17199"/>
              </a:lnSpc>
            </a:pPr>
            <a:r>
              <a:rPr lang="en-US" sz="9999" b="true">
                <a:solidFill>
                  <a:srgbClr val="FFFFFF"/>
                </a:solidFill>
                <a:latin typeface="Oswald Bold"/>
                <a:ea typeface="Oswald Bold"/>
                <a:cs typeface="Oswald Bold"/>
                <a:sym typeface="Oswald Bold"/>
              </a:rPr>
              <a:t>PHẦN 1: </a:t>
            </a:r>
          </a:p>
          <a:p>
            <a:pPr algn="ctr">
              <a:lnSpc>
                <a:spcPts val="17199"/>
              </a:lnSpc>
            </a:pPr>
            <a:r>
              <a:rPr lang="en-US" sz="9999" b="true">
                <a:solidFill>
                  <a:srgbClr val="FFFFFF"/>
                </a:solidFill>
                <a:latin typeface="Oswald Bold"/>
                <a:ea typeface="Oswald Bold"/>
                <a:cs typeface="Oswald Bold"/>
                <a:sym typeface="Oswald Bold"/>
              </a:rPr>
              <a:t>TỔNG QUAN VỀ ỨNG DỤNG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30" r="0" b="-30"/>
              </a:stretch>
            </a:blipFill>
          </p:spPr>
        </p:sp>
      </p:grpSp>
      <p:sp>
        <p:nvSpPr>
          <p:cNvPr name="Freeform 4" id="4"/>
          <p:cNvSpPr/>
          <p:nvPr/>
        </p:nvSpPr>
        <p:spPr>
          <a:xfrm flipH="false" flipV="false" rot="0">
            <a:off x="5971043" y="-1266808"/>
            <a:ext cx="12820615" cy="12820615"/>
          </a:xfrm>
          <a:custGeom>
            <a:avLst/>
            <a:gdLst/>
            <a:ahLst/>
            <a:cxnLst/>
            <a:rect r="r" b="b" t="t" l="l"/>
            <a:pathLst>
              <a:path h="12820615" w="12820615">
                <a:moveTo>
                  <a:pt x="0" y="0"/>
                </a:moveTo>
                <a:lnTo>
                  <a:pt x="12820615" y="0"/>
                </a:lnTo>
                <a:lnTo>
                  <a:pt x="12820615" y="12820615"/>
                </a:lnTo>
                <a:lnTo>
                  <a:pt x="0" y="128206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164479" y="2218216"/>
            <a:ext cx="5850568" cy="5850568"/>
          </a:xfrm>
          <a:custGeom>
            <a:avLst/>
            <a:gdLst/>
            <a:ahLst/>
            <a:cxnLst/>
            <a:rect r="r" b="b" t="t" l="l"/>
            <a:pathLst>
              <a:path h="5850568" w="5850568">
                <a:moveTo>
                  <a:pt x="0" y="0"/>
                </a:moveTo>
                <a:lnTo>
                  <a:pt x="5850568" y="0"/>
                </a:lnTo>
                <a:lnTo>
                  <a:pt x="5850568" y="5850568"/>
                </a:lnTo>
                <a:lnTo>
                  <a:pt x="0" y="58505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2466568" y="2520315"/>
            <a:ext cx="5246391" cy="5246370"/>
            <a:chOff x="0" y="0"/>
            <a:chExt cx="6995188" cy="6995160"/>
          </a:xfrm>
        </p:grpSpPr>
        <p:sp>
          <p:nvSpPr>
            <p:cNvPr name="Freeform 7" id="7"/>
            <p:cNvSpPr/>
            <p:nvPr/>
          </p:nvSpPr>
          <p:spPr>
            <a:xfrm flipH="false" flipV="false" rot="0">
              <a:off x="0" y="0"/>
              <a:ext cx="6995160" cy="6995160"/>
            </a:xfrm>
            <a:custGeom>
              <a:avLst/>
              <a:gdLst/>
              <a:ahLst/>
              <a:cxnLst/>
              <a:rect r="r" b="b" t="t" l="l"/>
              <a:pathLst>
                <a:path h="6995160" w="6995160">
                  <a:moveTo>
                    <a:pt x="6995160" y="3497580"/>
                  </a:moveTo>
                  <a:cubicBezTo>
                    <a:pt x="6995160" y="5429123"/>
                    <a:pt x="5429250" y="6995160"/>
                    <a:pt x="3497580" y="6995160"/>
                  </a:cubicBezTo>
                  <a:cubicBezTo>
                    <a:pt x="1565910" y="6995160"/>
                    <a:pt x="0" y="5429250"/>
                    <a:pt x="0" y="3497580"/>
                  </a:cubicBezTo>
                  <a:cubicBezTo>
                    <a:pt x="0" y="1565910"/>
                    <a:pt x="1565910" y="0"/>
                    <a:pt x="3497580" y="0"/>
                  </a:cubicBezTo>
                  <a:cubicBezTo>
                    <a:pt x="5429250" y="0"/>
                    <a:pt x="6995160" y="1565910"/>
                    <a:pt x="6995160" y="3497580"/>
                  </a:cubicBezTo>
                  <a:close/>
                </a:path>
              </a:pathLst>
            </a:custGeom>
            <a:blipFill>
              <a:blip r:embed="rId7"/>
              <a:stretch>
                <a:fillRect l="0" t="-9507" r="0" b="-9507"/>
              </a:stretch>
            </a:blipFill>
          </p:spPr>
        </p:sp>
      </p:grpSp>
      <p:sp>
        <p:nvSpPr>
          <p:cNvPr name="Freeform 8" id="8"/>
          <p:cNvSpPr/>
          <p:nvPr/>
        </p:nvSpPr>
        <p:spPr>
          <a:xfrm flipH="false" flipV="false" rot="0">
            <a:off x="-808770" y="832604"/>
            <a:ext cx="3504683" cy="1687711"/>
          </a:xfrm>
          <a:custGeom>
            <a:avLst/>
            <a:gdLst/>
            <a:ahLst/>
            <a:cxnLst/>
            <a:rect r="r" b="b" t="t" l="l"/>
            <a:pathLst>
              <a:path h="1687711" w="3504683">
                <a:moveTo>
                  <a:pt x="0" y="0"/>
                </a:moveTo>
                <a:lnTo>
                  <a:pt x="3504683" y="0"/>
                </a:lnTo>
                <a:lnTo>
                  <a:pt x="3504683" y="1687711"/>
                </a:lnTo>
                <a:lnTo>
                  <a:pt x="0" y="16877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8015048" y="481397"/>
            <a:ext cx="8732607" cy="3348355"/>
          </a:xfrm>
          <a:prstGeom prst="rect">
            <a:avLst/>
          </a:prstGeom>
        </p:spPr>
        <p:txBody>
          <a:bodyPr anchor="t" rtlCol="false" tIns="0" lIns="0" bIns="0" rIns="0">
            <a:spAutoFit/>
          </a:bodyPr>
          <a:lstStyle/>
          <a:p>
            <a:pPr algn="ctr">
              <a:lnSpc>
                <a:spcPts val="13760"/>
              </a:lnSpc>
            </a:pPr>
            <a:r>
              <a:rPr lang="en-US" sz="8000" b="true">
                <a:solidFill>
                  <a:srgbClr val="FFFFFF"/>
                </a:solidFill>
                <a:latin typeface="Oswald Bold"/>
                <a:ea typeface="Oswald Bold"/>
                <a:cs typeface="Oswald Bold"/>
                <a:sym typeface="Oswald Bold"/>
              </a:rPr>
              <a:t>PHẦN 2: CÁC NGHIỆP VỤ CƠ BẢN</a:t>
            </a:r>
          </a:p>
        </p:txBody>
      </p:sp>
      <p:sp>
        <p:nvSpPr>
          <p:cNvPr name="TextBox 10" id="10"/>
          <p:cNvSpPr txBox="true"/>
          <p:nvPr/>
        </p:nvSpPr>
        <p:spPr>
          <a:xfrm rot="0">
            <a:off x="8452790" y="4933950"/>
            <a:ext cx="3640365" cy="3190875"/>
          </a:xfrm>
          <a:prstGeom prst="rect">
            <a:avLst/>
          </a:prstGeom>
        </p:spPr>
        <p:txBody>
          <a:bodyPr anchor="t" rtlCol="false" tIns="0" lIns="0" bIns="0" rIns="0">
            <a:spAutoFit/>
          </a:bodyPr>
          <a:lstStyle/>
          <a:p>
            <a:pPr algn="l">
              <a:lnSpc>
                <a:spcPts val="4200"/>
              </a:lnSpc>
            </a:pPr>
            <a:r>
              <a:rPr lang="en-US" sz="3000">
                <a:solidFill>
                  <a:srgbClr val="FFFFFF"/>
                </a:solidFill>
                <a:latin typeface="Cabin"/>
                <a:ea typeface="Cabin"/>
                <a:cs typeface="Cabin"/>
                <a:sym typeface="Cabin"/>
              </a:rPr>
              <a:t>-Quản lý người dùng</a:t>
            </a:r>
          </a:p>
          <a:p>
            <a:pPr algn="l">
              <a:lnSpc>
                <a:spcPts val="4200"/>
              </a:lnSpc>
            </a:pPr>
            <a:r>
              <a:rPr lang="en-US" sz="3000">
                <a:solidFill>
                  <a:srgbClr val="FFFFFF"/>
                </a:solidFill>
                <a:latin typeface="Cabin"/>
                <a:ea typeface="Cabin"/>
                <a:cs typeface="Cabin"/>
                <a:sym typeface="Cabin"/>
              </a:rPr>
              <a:t>-Quản lý tin tức</a:t>
            </a:r>
          </a:p>
          <a:p>
            <a:pPr algn="l">
              <a:lnSpc>
                <a:spcPts val="4200"/>
              </a:lnSpc>
            </a:pPr>
            <a:r>
              <a:rPr lang="en-US" sz="3000">
                <a:solidFill>
                  <a:srgbClr val="FFFFFF"/>
                </a:solidFill>
                <a:latin typeface="Cabin"/>
                <a:ea typeface="Cabin"/>
                <a:cs typeface="Cabin"/>
                <a:sym typeface="Cabin"/>
              </a:rPr>
              <a:t>-Quản lý danh mục</a:t>
            </a:r>
          </a:p>
          <a:p>
            <a:pPr algn="l">
              <a:lnSpc>
                <a:spcPts val="4200"/>
              </a:lnSpc>
            </a:pPr>
            <a:r>
              <a:rPr lang="en-US" sz="3000">
                <a:solidFill>
                  <a:srgbClr val="FFFFFF"/>
                </a:solidFill>
                <a:latin typeface="Cabin"/>
                <a:ea typeface="Cabin"/>
                <a:cs typeface="Cabin"/>
                <a:sym typeface="Cabin"/>
              </a:rPr>
              <a:t>-Quản lý sản phẩm</a:t>
            </a:r>
          </a:p>
          <a:p>
            <a:pPr algn="l">
              <a:lnSpc>
                <a:spcPts val="4200"/>
              </a:lnSpc>
            </a:pPr>
            <a:r>
              <a:rPr lang="en-US" sz="3000">
                <a:solidFill>
                  <a:srgbClr val="FFFFFF"/>
                </a:solidFill>
                <a:latin typeface="Cabin"/>
                <a:ea typeface="Cabin"/>
                <a:cs typeface="Cabin"/>
                <a:sym typeface="Cabin"/>
              </a:rPr>
              <a:t>-Quản lý đơn hàng</a:t>
            </a:r>
          </a:p>
          <a:p>
            <a:pPr algn="l">
              <a:lnSpc>
                <a:spcPts val="4200"/>
              </a:lnSpc>
            </a:pPr>
            <a:r>
              <a:rPr lang="en-US" sz="3000">
                <a:solidFill>
                  <a:srgbClr val="FFFFFF"/>
                </a:solidFill>
                <a:latin typeface="Cabin"/>
                <a:ea typeface="Cabin"/>
                <a:cs typeface="Cabin"/>
                <a:sym typeface="Cabin"/>
              </a:rPr>
              <a:t>-Quản lý banner</a:t>
            </a:r>
          </a:p>
        </p:txBody>
      </p:sp>
      <p:grpSp>
        <p:nvGrpSpPr>
          <p:cNvPr name="Group 11" id="11"/>
          <p:cNvGrpSpPr/>
          <p:nvPr/>
        </p:nvGrpSpPr>
        <p:grpSpPr>
          <a:xfrm rot="1578904">
            <a:off x="-8669684" y="5931861"/>
            <a:ext cx="14404600" cy="2461877"/>
            <a:chOff x="0" y="0"/>
            <a:chExt cx="19206133" cy="3282503"/>
          </a:xfrm>
        </p:grpSpPr>
        <p:sp>
          <p:nvSpPr>
            <p:cNvPr name="Freeform 12" id="12"/>
            <p:cNvSpPr/>
            <p:nvPr/>
          </p:nvSpPr>
          <p:spPr>
            <a:xfrm flipH="false" flipV="false" rot="0">
              <a:off x="0" y="0"/>
              <a:ext cx="19206083" cy="3282442"/>
            </a:xfrm>
            <a:custGeom>
              <a:avLst/>
              <a:gdLst/>
              <a:ahLst/>
              <a:cxnLst/>
              <a:rect r="r" b="b" t="t" l="l"/>
              <a:pathLst>
                <a:path h="3282442" w="19206083">
                  <a:moveTo>
                    <a:pt x="0" y="0"/>
                  </a:moveTo>
                  <a:lnTo>
                    <a:pt x="19206083" y="0"/>
                  </a:lnTo>
                  <a:lnTo>
                    <a:pt x="19206083" y="3282442"/>
                  </a:lnTo>
                  <a:lnTo>
                    <a:pt x="0" y="3282442"/>
                  </a:lnTo>
                  <a:lnTo>
                    <a:pt x="0" y="0"/>
                  </a:lnTo>
                  <a:close/>
                </a:path>
              </a:pathLst>
            </a:custGeom>
            <a:blipFill>
              <a:blip r:embed="rId10"/>
              <a:stretch>
                <a:fillRect l="0" t="-273" r="0" b="-275"/>
              </a:stretch>
            </a:blipFill>
          </p:spPr>
        </p:sp>
      </p:grpSp>
      <p:sp>
        <p:nvSpPr>
          <p:cNvPr name="TextBox 13" id="13"/>
          <p:cNvSpPr txBox="true"/>
          <p:nvPr/>
        </p:nvSpPr>
        <p:spPr>
          <a:xfrm rot="0">
            <a:off x="12093155" y="4933950"/>
            <a:ext cx="5166145" cy="3724275"/>
          </a:xfrm>
          <a:prstGeom prst="rect">
            <a:avLst/>
          </a:prstGeom>
        </p:spPr>
        <p:txBody>
          <a:bodyPr anchor="t" rtlCol="false" tIns="0" lIns="0" bIns="0" rIns="0">
            <a:spAutoFit/>
          </a:bodyPr>
          <a:lstStyle/>
          <a:p>
            <a:pPr algn="l">
              <a:lnSpc>
                <a:spcPts val="4200"/>
              </a:lnSpc>
            </a:pPr>
            <a:r>
              <a:rPr lang="en-US" sz="3000">
                <a:solidFill>
                  <a:srgbClr val="FFFFFF"/>
                </a:solidFill>
                <a:latin typeface="Cabin"/>
                <a:ea typeface="Cabin"/>
                <a:cs typeface="Cabin"/>
                <a:sym typeface="Cabin"/>
              </a:rPr>
              <a:t>-Quản lý tài khoản cá nhân</a:t>
            </a:r>
          </a:p>
          <a:p>
            <a:pPr algn="l">
              <a:lnSpc>
                <a:spcPts val="4200"/>
              </a:lnSpc>
            </a:pPr>
            <a:r>
              <a:rPr lang="en-US" sz="3000">
                <a:solidFill>
                  <a:srgbClr val="FFFFFF"/>
                </a:solidFill>
                <a:latin typeface="Cabin"/>
                <a:ea typeface="Cabin"/>
                <a:cs typeface="Cabin"/>
                <a:sym typeface="Cabin"/>
              </a:rPr>
              <a:t>-Tìm kiếm và quản lý giỏ hàng</a:t>
            </a:r>
          </a:p>
          <a:p>
            <a:pPr algn="l">
              <a:lnSpc>
                <a:spcPts val="4200"/>
              </a:lnSpc>
            </a:pPr>
            <a:r>
              <a:rPr lang="en-US" sz="3000">
                <a:solidFill>
                  <a:srgbClr val="FFFFFF"/>
                </a:solidFill>
                <a:latin typeface="Cabin"/>
                <a:ea typeface="Cabin"/>
                <a:cs typeface="Cabin"/>
                <a:sym typeface="Cabin"/>
              </a:rPr>
              <a:t>-Thanh toán: Lựa chọn hình thức thanh toán</a:t>
            </a:r>
          </a:p>
          <a:p>
            <a:pPr algn="l">
              <a:lnSpc>
                <a:spcPts val="4200"/>
              </a:lnSpc>
            </a:pPr>
            <a:r>
              <a:rPr lang="en-US" sz="3000">
                <a:solidFill>
                  <a:srgbClr val="FFFFFF"/>
                </a:solidFill>
                <a:latin typeface="Cabin"/>
                <a:ea typeface="Cabin"/>
                <a:cs typeface="Cabin"/>
                <a:sym typeface="Cabin"/>
              </a:rPr>
              <a:t>-Đọc tin tức</a:t>
            </a:r>
          </a:p>
          <a:p>
            <a:pPr algn="l">
              <a:lnSpc>
                <a:spcPts val="4200"/>
              </a:lnSpc>
            </a:pPr>
            <a:r>
              <a:rPr lang="en-US" sz="3000">
                <a:solidFill>
                  <a:srgbClr val="FFFFFF"/>
                </a:solidFill>
                <a:latin typeface="Cabin"/>
                <a:ea typeface="Cabin"/>
                <a:cs typeface="Cabin"/>
                <a:sym typeface="Cabin"/>
              </a:rPr>
              <a:t>-Đánh giá sản phẩm</a:t>
            </a:r>
          </a:p>
          <a:p>
            <a:pPr algn="l">
              <a:lnSpc>
                <a:spcPts val="42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38888" r="0" b="-38888"/>
              </a:stretch>
            </a:blipFill>
          </p:spPr>
        </p:sp>
      </p:grpSp>
      <p:sp>
        <p:nvSpPr>
          <p:cNvPr name="Freeform 4" id="4"/>
          <p:cNvSpPr/>
          <p:nvPr/>
        </p:nvSpPr>
        <p:spPr>
          <a:xfrm flipH="false" flipV="false" rot="0">
            <a:off x="905495" y="657204"/>
            <a:ext cx="7563827" cy="1907038"/>
          </a:xfrm>
          <a:custGeom>
            <a:avLst/>
            <a:gdLst/>
            <a:ahLst/>
            <a:cxnLst/>
            <a:rect r="r" b="b" t="t" l="l"/>
            <a:pathLst>
              <a:path h="1907038" w="7563827">
                <a:moveTo>
                  <a:pt x="0" y="0"/>
                </a:moveTo>
                <a:lnTo>
                  <a:pt x="7563827" y="0"/>
                </a:lnTo>
                <a:lnTo>
                  <a:pt x="7563827" y="1907038"/>
                </a:lnTo>
                <a:lnTo>
                  <a:pt x="0" y="1907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05495" y="2915205"/>
            <a:ext cx="7494061" cy="5787794"/>
          </a:xfrm>
          <a:custGeom>
            <a:avLst/>
            <a:gdLst/>
            <a:ahLst/>
            <a:cxnLst/>
            <a:rect r="r" b="b" t="t" l="l"/>
            <a:pathLst>
              <a:path h="5787794" w="7494061">
                <a:moveTo>
                  <a:pt x="0" y="0"/>
                </a:moveTo>
                <a:lnTo>
                  <a:pt x="7494061" y="0"/>
                </a:lnTo>
                <a:lnTo>
                  <a:pt x="7494061" y="5787794"/>
                </a:lnTo>
                <a:lnTo>
                  <a:pt x="0" y="57877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112354" y="657204"/>
            <a:ext cx="8235817" cy="8045795"/>
          </a:xfrm>
          <a:custGeom>
            <a:avLst/>
            <a:gdLst/>
            <a:ahLst/>
            <a:cxnLst/>
            <a:rect r="r" b="b" t="t" l="l"/>
            <a:pathLst>
              <a:path h="8045795" w="8235817">
                <a:moveTo>
                  <a:pt x="0" y="0"/>
                </a:moveTo>
                <a:lnTo>
                  <a:pt x="8235817" y="0"/>
                </a:lnTo>
                <a:lnTo>
                  <a:pt x="8235817" y="8045795"/>
                </a:lnTo>
                <a:lnTo>
                  <a:pt x="0" y="80457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15301511" y="-207276"/>
            <a:ext cx="4876557" cy="1728961"/>
            <a:chOff x="0" y="0"/>
            <a:chExt cx="6502076" cy="2305281"/>
          </a:xfrm>
        </p:grpSpPr>
        <p:sp>
          <p:nvSpPr>
            <p:cNvPr name="Freeform 8" id="8"/>
            <p:cNvSpPr/>
            <p:nvPr/>
          </p:nvSpPr>
          <p:spPr>
            <a:xfrm flipH="false" flipV="false" rot="0">
              <a:off x="0" y="0"/>
              <a:ext cx="6502019" cy="2305304"/>
            </a:xfrm>
            <a:custGeom>
              <a:avLst/>
              <a:gdLst/>
              <a:ahLst/>
              <a:cxnLst/>
              <a:rect r="r" b="b" t="t" l="l"/>
              <a:pathLst>
                <a:path h="2305304" w="6502019">
                  <a:moveTo>
                    <a:pt x="0" y="0"/>
                  </a:moveTo>
                  <a:lnTo>
                    <a:pt x="6502019" y="0"/>
                  </a:lnTo>
                  <a:lnTo>
                    <a:pt x="6502019" y="2305304"/>
                  </a:lnTo>
                  <a:lnTo>
                    <a:pt x="0" y="2305304"/>
                  </a:lnTo>
                  <a:lnTo>
                    <a:pt x="0" y="0"/>
                  </a:lnTo>
                  <a:close/>
                </a:path>
              </a:pathLst>
            </a:custGeom>
            <a:blipFill>
              <a:blip r:embed="rId9"/>
              <a:stretch>
                <a:fillRect l="0" t="-130" r="0" b="-129"/>
              </a:stretch>
            </a:blipFill>
          </p:spPr>
        </p:sp>
      </p:grpSp>
      <p:grpSp>
        <p:nvGrpSpPr>
          <p:cNvPr name="Group 9" id="9"/>
          <p:cNvGrpSpPr/>
          <p:nvPr/>
        </p:nvGrpSpPr>
        <p:grpSpPr>
          <a:xfrm rot="-10800000">
            <a:off x="8469322" y="9150674"/>
            <a:ext cx="4876557" cy="1728961"/>
            <a:chOff x="0" y="0"/>
            <a:chExt cx="6502076" cy="2305281"/>
          </a:xfrm>
        </p:grpSpPr>
        <p:sp>
          <p:nvSpPr>
            <p:cNvPr name="Freeform 10" id="10"/>
            <p:cNvSpPr/>
            <p:nvPr/>
          </p:nvSpPr>
          <p:spPr>
            <a:xfrm flipH="false" flipV="false" rot="0">
              <a:off x="0" y="0"/>
              <a:ext cx="6502019" cy="2305304"/>
            </a:xfrm>
            <a:custGeom>
              <a:avLst/>
              <a:gdLst/>
              <a:ahLst/>
              <a:cxnLst/>
              <a:rect r="r" b="b" t="t" l="l"/>
              <a:pathLst>
                <a:path h="2305304" w="6502019">
                  <a:moveTo>
                    <a:pt x="0" y="0"/>
                  </a:moveTo>
                  <a:lnTo>
                    <a:pt x="6502019" y="0"/>
                  </a:lnTo>
                  <a:lnTo>
                    <a:pt x="6502019" y="2305304"/>
                  </a:lnTo>
                  <a:lnTo>
                    <a:pt x="0" y="2305304"/>
                  </a:lnTo>
                  <a:lnTo>
                    <a:pt x="0" y="0"/>
                  </a:lnTo>
                  <a:close/>
                </a:path>
              </a:pathLst>
            </a:custGeom>
            <a:blipFill>
              <a:blip r:embed="rId9"/>
              <a:stretch>
                <a:fillRect l="0" t="-130" r="0" b="-129"/>
              </a:stretch>
            </a:blipFill>
          </p:spPr>
        </p:sp>
      </p:grpSp>
      <p:grpSp>
        <p:nvGrpSpPr>
          <p:cNvPr name="Group 11" id="11"/>
          <p:cNvGrpSpPr/>
          <p:nvPr/>
        </p:nvGrpSpPr>
        <p:grpSpPr>
          <a:xfrm rot="0">
            <a:off x="295787" y="291782"/>
            <a:ext cx="441616" cy="633141"/>
            <a:chOff x="0" y="0"/>
            <a:chExt cx="588821" cy="844188"/>
          </a:xfrm>
        </p:grpSpPr>
        <p:sp>
          <p:nvSpPr>
            <p:cNvPr name="Freeform 12" id="12"/>
            <p:cNvSpPr/>
            <p:nvPr/>
          </p:nvSpPr>
          <p:spPr>
            <a:xfrm flipH="false" flipV="false" rot="0">
              <a:off x="0" y="0"/>
              <a:ext cx="588772" cy="844169"/>
            </a:xfrm>
            <a:custGeom>
              <a:avLst/>
              <a:gdLst/>
              <a:ahLst/>
              <a:cxnLst/>
              <a:rect r="r" b="b" t="t" l="l"/>
              <a:pathLst>
                <a:path h="844169" w="588772">
                  <a:moveTo>
                    <a:pt x="0" y="0"/>
                  </a:moveTo>
                  <a:lnTo>
                    <a:pt x="588772" y="0"/>
                  </a:lnTo>
                  <a:lnTo>
                    <a:pt x="588772" y="844169"/>
                  </a:lnTo>
                  <a:lnTo>
                    <a:pt x="0" y="844169"/>
                  </a:lnTo>
                  <a:lnTo>
                    <a:pt x="0" y="0"/>
                  </a:lnTo>
                  <a:close/>
                </a:path>
              </a:pathLst>
            </a:custGeom>
            <a:blipFill>
              <a:blip r:embed="rId10"/>
              <a:stretch>
                <a:fillRect l="-286" t="0" r="-294" b="-2"/>
              </a:stretch>
            </a:blipFill>
          </p:spPr>
        </p:sp>
      </p:grpSp>
      <p:grpSp>
        <p:nvGrpSpPr>
          <p:cNvPr name="Group 13" id="13"/>
          <p:cNvGrpSpPr/>
          <p:nvPr/>
        </p:nvGrpSpPr>
        <p:grpSpPr>
          <a:xfrm rot="0">
            <a:off x="9510339" y="939565"/>
            <a:ext cx="7671079" cy="7481072"/>
            <a:chOff x="0" y="0"/>
            <a:chExt cx="9799824" cy="9557090"/>
          </a:xfrm>
        </p:grpSpPr>
        <p:sp>
          <p:nvSpPr>
            <p:cNvPr name="Freeform 14" id="14"/>
            <p:cNvSpPr/>
            <p:nvPr/>
          </p:nvSpPr>
          <p:spPr>
            <a:xfrm flipH="false" flipV="false" rot="0">
              <a:off x="0" y="0"/>
              <a:ext cx="9799793" cy="9557055"/>
            </a:xfrm>
            <a:custGeom>
              <a:avLst/>
              <a:gdLst/>
              <a:ahLst/>
              <a:cxnLst/>
              <a:rect r="r" b="b" t="t" l="l"/>
              <a:pathLst>
                <a:path h="9557055" w="9799793">
                  <a:moveTo>
                    <a:pt x="0" y="0"/>
                  </a:moveTo>
                  <a:lnTo>
                    <a:pt x="9799793" y="0"/>
                  </a:lnTo>
                  <a:lnTo>
                    <a:pt x="9799793" y="9557055"/>
                  </a:lnTo>
                  <a:lnTo>
                    <a:pt x="0" y="9557055"/>
                  </a:lnTo>
                  <a:lnTo>
                    <a:pt x="0" y="0"/>
                  </a:lnTo>
                  <a:close/>
                </a:path>
              </a:pathLst>
            </a:custGeom>
            <a:blipFill>
              <a:blip r:embed="rId11"/>
              <a:stretch>
                <a:fillRect l="-2707" t="0" r="-2707" b="0"/>
              </a:stretch>
            </a:blipFill>
          </p:spPr>
        </p:sp>
      </p:grpSp>
      <p:sp>
        <p:nvSpPr>
          <p:cNvPr name="TextBox 15" id="15"/>
          <p:cNvSpPr txBox="true"/>
          <p:nvPr/>
        </p:nvSpPr>
        <p:spPr>
          <a:xfrm rot="0">
            <a:off x="975261" y="247650"/>
            <a:ext cx="7424295" cy="3348355"/>
          </a:xfrm>
          <a:prstGeom prst="rect">
            <a:avLst/>
          </a:prstGeom>
        </p:spPr>
        <p:txBody>
          <a:bodyPr anchor="t" rtlCol="false" tIns="0" lIns="0" bIns="0" rIns="0">
            <a:spAutoFit/>
          </a:bodyPr>
          <a:lstStyle/>
          <a:p>
            <a:pPr algn="ctr">
              <a:lnSpc>
                <a:spcPts val="13760"/>
              </a:lnSpc>
            </a:pPr>
            <a:r>
              <a:rPr lang="en-US" sz="8000" b="true">
                <a:solidFill>
                  <a:srgbClr val="003EA8"/>
                </a:solidFill>
                <a:latin typeface="Oswald Bold"/>
                <a:ea typeface="Oswald Bold"/>
                <a:cs typeface="Oswald Bold"/>
                <a:sym typeface="Oswald Bold"/>
              </a:rPr>
              <a:t>PHẦN 3: QUY TRÌNH NGHIỆP VỤ</a:t>
            </a:r>
          </a:p>
        </p:txBody>
      </p:sp>
      <p:sp>
        <p:nvSpPr>
          <p:cNvPr name="TextBox 16" id="16"/>
          <p:cNvSpPr txBox="true"/>
          <p:nvPr/>
        </p:nvSpPr>
        <p:spPr>
          <a:xfrm rot="0">
            <a:off x="1518919" y="4546752"/>
            <a:ext cx="6336979" cy="1057275"/>
          </a:xfrm>
          <a:prstGeom prst="rect">
            <a:avLst/>
          </a:prstGeom>
        </p:spPr>
        <p:txBody>
          <a:bodyPr anchor="t" rtlCol="false" tIns="0" lIns="0" bIns="0" rIns="0">
            <a:spAutoFit/>
          </a:bodyPr>
          <a:lstStyle/>
          <a:p>
            <a:pPr algn="ctr">
              <a:lnSpc>
                <a:spcPts val="4200"/>
              </a:lnSpc>
            </a:pPr>
            <a:r>
              <a:rPr lang="en-US" sz="3000">
                <a:solidFill>
                  <a:srgbClr val="000000"/>
                </a:solidFill>
                <a:latin typeface="Cabin"/>
                <a:ea typeface="Cabin"/>
                <a:cs typeface="Cabin"/>
                <a:sym typeface="Cabin"/>
              </a:rPr>
              <a:t>Quy trình nghiệp vụ giúp khách hàng có thể hiểu sơ bộ về hệ thống.</a:t>
            </a:r>
          </a:p>
        </p:txBody>
      </p:sp>
      <p:sp>
        <p:nvSpPr>
          <p:cNvPr name="TextBox 17" id="17"/>
          <p:cNvSpPr txBox="true"/>
          <p:nvPr/>
        </p:nvSpPr>
        <p:spPr>
          <a:xfrm rot="0">
            <a:off x="3124713" y="7654610"/>
            <a:ext cx="3125391" cy="1590675"/>
          </a:xfrm>
          <a:prstGeom prst="rect">
            <a:avLst/>
          </a:prstGeom>
        </p:spPr>
        <p:txBody>
          <a:bodyPr anchor="t" rtlCol="false" tIns="0" lIns="0" bIns="0" rIns="0">
            <a:spAutoFit/>
          </a:bodyPr>
          <a:lstStyle/>
          <a:p>
            <a:pPr algn="ctr">
              <a:lnSpc>
                <a:spcPts val="4200"/>
              </a:lnSpc>
            </a:pPr>
            <a:r>
              <a:rPr lang="en-US" sz="3000" b="true">
                <a:solidFill>
                  <a:srgbClr val="000000"/>
                </a:solidFill>
                <a:latin typeface="Cabin Bold"/>
                <a:ea typeface="Cabin Bold"/>
                <a:cs typeface="Cabin Bold"/>
                <a:sym typeface="Cabin Bold"/>
              </a:rPr>
              <a:t>3.1. Sơ đồ quy trình nghiệp vụ</a:t>
            </a:r>
          </a:p>
          <a:p>
            <a:pPr algn="ctr">
              <a:lnSpc>
                <a:spcPts val="42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38888" r="0" b="-38888"/>
              </a:stretch>
            </a:blipFill>
          </p:spPr>
        </p:sp>
      </p:grpSp>
      <p:sp>
        <p:nvSpPr>
          <p:cNvPr name="Freeform 4" id="4"/>
          <p:cNvSpPr/>
          <p:nvPr/>
        </p:nvSpPr>
        <p:spPr>
          <a:xfrm flipH="false" flipV="false" rot="0">
            <a:off x="959782" y="3351517"/>
            <a:ext cx="15795020" cy="6277962"/>
          </a:xfrm>
          <a:custGeom>
            <a:avLst/>
            <a:gdLst/>
            <a:ahLst/>
            <a:cxnLst/>
            <a:rect r="r" b="b" t="t" l="l"/>
            <a:pathLst>
              <a:path h="6277962" w="15795020">
                <a:moveTo>
                  <a:pt x="0" y="0"/>
                </a:moveTo>
                <a:lnTo>
                  <a:pt x="15795020" y="0"/>
                </a:lnTo>
                <a:lnTo>
                  <a:pt x="15795020" y="6277962"/>
                </a:lnTo>
                <a:lnTo>
                  <a:pt x="0" y="62779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19294" y="657204"/>
            <a:ext cx="15795020" cy="2374887"/>
          </a:xfrm>
          <a:custGeom>
            <a:avLst/>
            <a:gdLst/>
            <a:ahLst/>
            <a:cxnLst/>
            <a:rect r="r" b="b" t="t" l="l"/>
            <a:pathLst>
              <a:path h="2374887" w="15795020">
                <a:moveTo>
                  <a:pt x="0" y="0"/>
                </a:moveTo>
                <a:lnTo>
                  <a:pt x="15795020" y="0"/>
                </a:lnTo>
                <a:lnTo>
                  <a:pt x="15795020" y="2374887"/>
                </a:lnTo>
                <a:lnTo>
                  <a:pt x="0" y="23748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4972495" y="7296334"/>
            <a:ext cx="5533751" cy="1961966"/>
            <a:chOff x="0" y="0"/>
            <a:chExt cx="7378335" cy="2615955"/>
          </a:xfrm>
        </p:grpSpPr>
        <p:sp>
          <p:nvSpPr>
            <p:cNvPr name="Freeform 7" id="7"/>
            <p:cNvSpPr/>
            <p:nvPr/>
          </p:nvSpPr>
          <p:spPr>
            <a:xfrm flipH="true" flipV="false" rot="0">
              <a:off x="0" y="0"/>
              <a:ext cx="7378319" cy="2615946"/>
            </a:xfrm>
            <a:custGeom>
              <a:avLst/>
              <a:gdLst/>
              <a:ahLst/>
              <a:cxnLst/>
              <a:rect r="r" b="b" t="t" l="l"/>
              <a:pathLst>
                <a:path h="2615946" w="7378319">
                  <a:moveTo>
                    <a:pt x="7378319" y="0"/>
                  </a:moveTo>
                  <a:lnTo>
                    <a:pt x="0" y="0"/>
                  </a:lnTo>
                  <a:lnTo>
                    <a:pt x="0" y="2615946"/>
                  </a:lnTo>
                  <a:lnTo>
                    <a:pt x="7378319" y="2615946"/>
                  </a:lnTo>
                  <a:lnTo>
                    <a:pt x="7378319" y="0"/>
                  </a:lnTo>
                  <a:close/>
                </a:path>
              </a:pathLst>
            </a:custGeom>
            <a:blipFill>
              <a:blip r:embed="rId7"/>
              <a:stretch>
                <a:fillRect l="0" t="-244" r="0" b="-245"/>
              </a:stretch>
            </a:blipFill>
          </p:spPr>
        </p:sp>
      </p:grpSp>
      <p:grpSp>
        <p:nvGrpSpPr>
          <p:cNvPr name="Group 8" id="8"/>
          <p:cNvGrpSpPr/>
          <p:nvPr/>
        </p:nvGrpSpPr>
        <p:grpSpPr>
          <a:xfrm rot="0">
            <a:off x="-2218246" y="7296334"/>
            <a:ext cx="5533751" cy="1961966"/>
            <a:chOff x="0" y="0"/>
            <a:chExt cx="7378335" cy="2615955"/>
          </a:xfrm>
        </p:grpSpPr>
        <p:sp>
          <p:nvSpPr>
            <p:cNvPr name="Freeform 9" id="9"/>
            <p:cNvSpPr/>
            <p:nvPr/>
          </p:nvSpPr>
          <p:spPr>
            <a:xfrm flipH="false" flipV="false" rot="0">
              <a:off x="0" y="0"/>
              <a:ext cx="7378319" cy="2615946"/>
            </a:xfrm>
            <a:custGeom>
              <a:avLst/>
              <a:gdLst/>
              <a:ahLst/>
              <a:cxnLst/>
              <a:rect r="r" b="b" t="t" l="l"/>
              <a:pathLst>
                <a:path h="2615946" w="7378319">
                  <a:moveTo>
                    <a:pt x="0" y="0"/>
                  </a:moveTo>
                  <a:lnTo>
                    <a:pt x="7378319" y="0"/>
                  </a:lnTo>
                  <a:lnTo>
                    <a:pt x="7378319" y="2615946"/>
                  </a:lnTo>
                  <a:lnTo>
                    <a:pt x="0" y="2615946"/>
                  </a:lnTo>
                  <a:lnTo>
                    <a:pt x="0" y="0"/>
                  </a:lnTo>
                  <a:close/>
                </a:path>
              </a:pathLst>
            </a:custGeom>
            <a:blipFill>
              <a:blip r:embed="rId7"/>
              <a:stretch>
                <a:fillRect l="0" t="-244" r="0" b="-245"/>
              </a:stretch>
            </a:blipFill>
          </p:spPr>
        </p:sp>
      </p:grpSp>
      <p:grpSp>
        <p:nvGrpSpPr>
          <p:cNvPr name="Group 10" id="10"/>
          <p:cNvGrpSpPr/>
          <p:nvPr/>
        </p:nvGrpSpPr>
        <p:grpSpPr>
          <a:xfrm rot="0">
            <a:off x="16793505" y="3742304"/>
            <a:ext cx="441616" cy="633141"/>
            <a:chOff x="0" y="0"/>
            <a:chExt cx="588821" cy="844188"/>
          </a:xfrm>
        </p:grpSpPr>
        <p:sp>
          <p:nvSpPr>
            <p:cNvPr name="Freeform 11" id="11"/>
            <p:cNvSpPr/>
            <p:nvPr/>
          </p:nvSpPr>
          <p:spPr>
            <a:xfrm flipH="false" flipV="false" rot="0">
              <a:off x="0" y="0"/>
              <a:ext cx="588772" cy="844169"/>
            </a:xfrm>
            <a:custGeom>
              <a:avLst/>
              <a:gdLst/>
              <a:ahLst/>
              <a:cxnLst/>
              <a:rect r="r" b="b" t="t" l="l"/>
              <a:pathLst>
                <a:path h="844169" w="588772">
                  <a:moveTo>
                    <a:pt x="0" y="0"/>
                  </a:moveTo>
                  <a:lnTo>
                    <a:pt x="588772" y="0"/>
                  </a:lnTo>
                  <a:lnTo>
                    <a:pt x="588772" y="844169"/>
                  </a:lnTo>
                  <a:lnTo>
                    <a:pt x="0" y="844169"/>
                  </a:lnTo>
                  <a:lnTo>
                    <a:pt x="0" y="0"/>
                  </a:lnTo>
                  <a:close/>
                </a:path>
              </a:pathLst>
            </a:custGeom>
            <a:blipFill>
              <a:blip r:embed="rId8"/>
              <a:stretch>
                <a:fillRect l="-286" t="0" r="-294" b="-2"/>
              </a:stretch>
            </a:blipFill>
          </p:spPr>
        </p:sp>
      </p:grpSp>
      <p:grpSp>
        <p:nvGrpSpPr>
          <p:cNvPr name="Group 12" id="12"/>
          <p:cNvGrpSpPr/>
          <p:nvPr/>
        </p:nvGrpSpPr>
        <p:grpSpPr>
          <a:xfrm rot="0">
            <a:off x="1009650" y="1281714"/>
            <a:ext cx="441616" cy="633141"/>
            <a:chOff x="0" y="0"/>
            <a:chExt cx="588821" cy="844188"/>
          </a:xfrm>
        </p:grpSpPr>
        <p:sp>
          <p:nvSpPr>
            <p:cNvPr name="Freeform 13" id="13"/>
            <p:cNvSpPr/>
            <p:nvPr/>
          </p:nvSpPr>
          <p:spPr>
            <a:xfrm flipH="false" flipV="false" rot="0">
              <a:off x="0" y="0"/>
              <a:ext cx="588772" cy="844169"/>
            </a:xfrm>
            <a:custGeom>
              <a:avLst/>
              <a:gdLst/>
              <a:ahLst/>
              <a:cxnLst/>
              <a:rect r="r" b="b" t="t" l="l"/>
              <a:pathLst>
                <a:path h="844169" w="588772">
                  <a:moveTo>
                    <a:pt x="0" y="0"/>
                  </a:moveTo>
                  <a:lnTo>
                    <a:pt x="588772" y="0"/>
                  </a:lnTo>
                  <a:lnTo>
                    <a:pt x="588772" y="844169"/>
                  </a:lnTo>
                  <a:lnTo>
                    <a:pt x="0" y="844169"/>
                  </a:lnTo>
                  <a:lnTo>
                    <a:pt x="0" y="0"/>
                  </a:lnTo>
                  <a:close/>
                </a:path>
              </a:pathLst>
            </a:custGeom>
            <a:blipFill>
              <a:blip r:embed="rId8"/>
              <a:stretch>
                <a:fillRect l="-286" t="0" r="-294" b="-2"/>
              </a:stretch>
            </a:blipFill>
          </p:spPr>
        </p:sp>
      </p:grpSp>
      <p:sp>
        <p:nvSpPr>
          <p:cNvPr name="TextBox 14" id="14"/>
          <p:cNvSpPr txBox="true"/>
          <p:nvPr/>
        </p:nvSpPr>
        <p:spPr>
          <a:xfrm rot="0">
            <a:off x="5431852" y="526428"/>
            <a:ext cx="7424295" cy="1605280"/>
          </a:xfrm>
          <a:prstGeom prst="rect">
            <a:avLst/>
          </a:prstGeom>
        </p:spPr>
        <p:txBody>
          <a:bodyPr anchor="t" rtlCol="false" tIns="0" lIns="0" bIns="0" rIns="0">
            <a:spAutoFit/>
          </a:bodyPr>
          <a:lstStyle/>
          <a:p>
            <a:pPr algn="ctr">
              <a:lnSpc>
                <a:spcPts val="13760"/>
              </a:lnSpc>
            </a:pPr>
            <a:r>
              <a:rPr lang="en-US" sz="8000" b="true">
                <a:solidFill>
                  <a:srgbClr val="00569E"/>
                </a:solidFill>
                <a:latin typeface="Oswald Bold"/>
                <a:ea typeface="Oswald Bold"/>
                <a:cs typeface="Oswald Bold"/>
                <a:sym typeface="Oswald Bold"/>
              </a:rPr>
              <a:t>PHẦN 3</a:t>
            </a:r>
          </a:p>
        </p:txBody>
      </p:sp>
      <p:sp>
        <p:nvSpPr>
          <p:cNvPr name="TextBox 15" id="15"/>
          <p:cNvSpPr txBox="true"/>
          <p:nvPr/>
        </p:nvSpPr>
        <p:spPr>
          <a:xfrm rot="0">
            <a:off x="3315505" y="3573556"/>
            <a:ext cx="13439297" cy="1590675"/>
          </a:xfrm>
          <a:prstGeom prst="rect">
            <a:avLst/>
          </a:prstGeom>
        </p:spPr>
        <p:txBody>
          <a:bodyPr anchor="t" rtlCol="false" tIns="0" lIns="0" bIns="0" rIns="0">
            <a:spAutoFit/>
          </a:bodyPr>
          <a:lstStyle/>
          <a:p>
            <a:pPr algn="l">
              <a:lnSpc>
                <a:spcPts val="4200"/>
              </a:lnSpc>
            </a:pPr>
            <a:r>
              <a:rPr lang="en-US" sz="3000">
                <a:solidFill>
                  <a:srgbClr val="000000"/>
                </a:solidFill>
                <a:latin typeface="Cabin"/>
                <a:ea typeface="Cabin"/>
                <a:cs typeface="Cabin"/>
                <a:sym typeface="Cabin"/>
              </a:rPr>
              <a:t>3.2. Quy trình nghiệp vụ</a:t>
            </a:r>
          </a:p>
          <a:p>
            <a:pPr algn="l">
              <a:lnSpc>
                <a:spcPts val="4200"/>
              </a:lnSpc>
            </a:pPr>
            <a:r>
              <a:rPr lang="en-US" sz="3000">
                <a:solidFill>
                  <a:srgbClr val="000000"/>
                </a:solidFill>
                <a:latin typeface="Cabin"/>
                <a:ea typeface="Cabin"/>
                <a:cs typeface="Cabin"/>
                <a:sym typeface="Cabin"/>
              </a:rPr>
              <a:t>3.2.1. Bên bán đưa sản phẩm lên hệ thống</a:t>
            </a:r>
          </a:p>
          <a:p>
            <a:pPr algn="l">
              <a:lnSpc>
                <a:spcPts val="4200"/>
              </a:lnSpc>
            </a:pPr>
          </a:p>
        </p:txBody>
      </p:sp>
      <p:sp>
        <p:nvSpPr>
          <p:cNvPr name="TextBox 16" id="16"/>
          <p:cNvSpPr txBox="true"/>
          <p:nvPr/>
        </p:nvSpPr>
        <p:spPr>
          <a:xfrm rot="0">
            <a:off x="3903545" y="4822541"/>
            <a:ext cx="10819499" cy="5324475"/>
          </a:xfrm>
          <a:prstGeom prst="rect">
            <a:avLst/>
          </a:prstGeom>
        </p:spPr>
        <p:txBody>
          <a:bodyPr anchor="t" rtlCol="false" tIns="0" lIns="0" bIns="0" rIns="0">
            <a:spAutoFit/>
          </a:bodyPr>
          <a:lstStyle/>
          <a:p>
            <a:pPr algn="ctr" marL="647700" indent="-323850" lvl="1">
              <a:lnSpc>
                <a:spcPts val="4200"/>
              </a:lnSpc>
              <a:buAutoNum type="arabicPeriod" startAt="1"/>
            </a:pPr>
            <a:r>
              <a:rPr lang="en-US" sz="3000">
                <a:solidFill>
                  <a:srgbClr val="000000"/>
                </a:solidFill>
                <a:latin typeface="Cabin"/>
                <a:ea typeface="Cabin"/>
                <a:cs typeface="Cabin"/>
                <a:sym typeface="Cabin"/>
              </a:rPr>
              <a:t>Đăng nhập hệ thống: Quản trị viên đăng nhập vào hệ thống</a:t>
            </a:r>
            <a:r>
              <a:rPr lang="en-US" sz="3000">
                <a:solidFill>
                  <a:srgbClr val="000000"/>
                </a:solidFill>
                <a:latin typeface="Cabin"/>
                <a:ea typeface="Cabin"/>
                <a:cs typeface="Cabin"/>
                <a:sym typeface="Cabin"/>
              </a:rPr>
              <a:t>.</a:t>
            </a:r>
          </a:p>
          <a:p>
            <a:pPr algn="ctr" marL="647700" indent="-323850" lvl="1">
              <a:lnSpc>
                <a:spcPts val="4200"/>
              </a:lnSpc>
              <a:buAutoNum type="arabicPeriod" startAt="1"/>
            </a:pPr>
            <a:r>
              <a:rPr lang="en-US" sz="3000">
                <a:solidFill>
                  <a:srgbClr val="000000"/>
                </a:solidFill>
                <a:latin typeface="Cabin"/>
                <a:ea typeface="Cabin"/>
                <a:cs typeface="Cabin"/>
                <a:sym typeface="Cabin"/>
              </a:rPr>
              <a:t>Thêm sản phẩm mới: Quản trị viên chọn chức năng "Thêm sản phẩm mới" và nhập thông tin sản phẩm.</a:t>
            </a:r>
          </a:p>
          <a:p>
            <a:pPr algn="ctr" marL="647700" indent="-323850" lvl="1">
              <a:lnSpc>
                <a:spcPts val="4200"/>
              </a:lnSpc>
              <a:buAutoNum type="arabicPeriod" startAt="1"/>
            </a:pPr>
            <a:r>
              <a:rPr lang="en-US" sz="3000">
                <a:solidFill>
                  <a:srgbClr val="000000"/>
                </a:solidFill>
                <a:latin typeface="Cabin"/>
                <a:ea typeface="Cabin"/>
                <a:cs typeface="Cabin"/>
                <a:sym typeface="Cabin"/>
              </a:rPr>
              <a:t>Kiểm tra và xác nhận: Quản trị viên tự kiểm tra và xác nhận tính hợp lệ của thông tin sản phẩm.</a:t>
            </a:r>
          </a:p>
          <a:p>
            <a:pPr algn="ctr" marL="647700" indent="-323850" lvl="1">
              <a:lnSpc>
                <a:spcPts val="4200"/>
              </a:lnSpc>
              <a:buAutoNum type="arabicPeriod" startAt="1"/>
            </a:pPr>
            <a:r>
              <a:rPr lang="en-US" sz="3000">
                <a:solidFill>
                  <a:srgbClr val="000000"/>
                </a:solidFill>
                <a:latin typeface="Cabin"/>
                <a:ea typeface="Cabin"/>
                <a:cs typeface="Cabin"/>
                <a:sym typeface="Cabin"/>
              </a:rPr>
              <a:t>Công bố sản phẩm: Quản trị viên công bố sản phẩm lên hệ thống và hiển thị cho khách hàng.</a:t>
            </a:r>
          </a:p>
          <a:p>
            <a:pPr algn="ctr" marL="647700" indent="-323850" lvl="1">
              <a:lnSpc>
                <a:spcPts val="4200"/>
              </a:lnSpc>
              <a:buAutoNum type="arabicPeriod" startAt="1"/>
            </a:pPr>
            <a:r>
              <a:rPr lang="en-US" sz="3000">
                <a:solidFill>
                  <a:srgbClr val="000000"/>
                </a:solidFill>
                <a:latin typeface="Cabin"/>
                <a:ea typeface="Cabin"/>
                <a:cs typeface="Cabin"/>
                <a:sym typeface="Cabin"/>
              </a:rPr>
              <a:t>Quản lý sản phẩm: Quản trị viên theo dõi, chỉnh sửa hoặc xoá sản phẩm đã đăng nếu cần.</a:t>
            </a:r>
          </a:p>
          <a:p>
            <a:pPr algn="ctr">
              <a:lnSpc>
                <a:spcPts val="42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30" r="0" b="-30"/>
              </a:stretch>
            </a:blipFill>
          </p:spPr>
        </p:sp>
      </p:grpSp>
      <p:sp>
        <p:nvSpPr>
          <p:cNvPr name="Freeform 4" id="4"/>
          <p:cNvSpPr/>
          <p:nvPr/>
        </p:nvSpPr>
        <p:spPr>
          <a:xfrm flipH="false" flipV="false" rot="0">
            <a:off x="1366719" y="-7119998"/>
            <a:ext cx="15554562" cy="15801720"/>
          </a:xfrm>
          <a:custGeom>
            <a:avLst/>
            <a:gdLst/>
            <a:ahLst/>
            <a:cxnLst/>
            <a:rect r="r" b="b" t="t" l="l"/>
            <a:pathLst>
              <a:path h="15801720" w="15554562">
                <a:moveTo>
                  <a:pt x="0" y="0"/>
                </a:moveTo>
                <a:lnTo>
                  <a:pt x="15554562" y="0"/>
                </a:lnTo>
                <a:lnTo>
                  <a:pt x="15554562" y="15801720"/>
                </a:lnTo>
                <a:lnTo>
                  <a:pt x="0" y="158017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08770" y="832604"/>
            <a:ext cx="5006641" cy="1687711"/>
          </a:xfrm>
          <a:custGeom>
            <a:avLst/>
            <a:gdLst/>
            <a:ahLst/>
            <a:cxnLst/>
            <a:rect r="r" b="b" t="t" l="l"/>
            <a:pathLst>
              <a:path h="1687711" w="5006641">
                <a:moveTo>
                  <a:pt x="0" y="0"/>
                </a:moveTo>
                <a:lnTo>
                  <a:pt x="5006641" y="0"/>
                </a:lnTo>
                <a:lnTo>
                  <a:pt x="5006641" y="1687711"/>
                </a:lnTo>
                <a:lnTo>
                  <a:pt x="0" y="16877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0800000">
            <a:off x="1825708" y="4951633"/>
            <a:ext cx="273890" cy="383734"/>
            <a:chOff x="0" y="0"/>
            <a:chExt cx="365187" cy="511645"/>
          </a:xfrm>
        </p:grpSpPr>
        <p:sp>
          <p:nvSpPr>
            <p:cNvPr name="Freeform 7" id="7"/>
            <p:cNvSpPr/>
            <p:nvPr/>
          </p:nvSpPr>
          <p:spPr>
            <a:xfrm flipH="false" flipV="false" rot="0">
              <a:off x="0" y="0"/>
              <a:ext cx="365125" cy="511683"/>
            </a:xfrm>
            <a:custGeom>
              <a:avLst/>
              <a:gdLst/>
              <a:ahLst/>
              <a:cxnLst/>
              <a:rect r="r" b="b" t="t" l="l"/>
              <a:pathLst>
                <a:path h="511683" w="365125">
                  <a:moveTo>
                    <a:pt x="0" y="0"/>
                  </a:moveTo>
                  <a:lnTo>
                    <a:pt x="365125" y="0"/>
                  </a:lnTo>
                  <a:lnTo>
                    <a:pt x="365125" y="511683"/>
                  </a:lnTo>
                  <a:lnTo>
                    <a:pt x="0" y="511683"/>
                  </a:lnTo>
                  <a:lnTo>
                    <a:pt x="0" y="0"/>
                  </a:lnTo>
                  <a:close/>
                </a:path>
              </a:pathLst>
            </a:custGeom>
            <a:blipFill>
              <a:blip r:embed="rId7"/>
              <a:stretch>
                <a:fillRect l="0" t="-454" r="-16" b="-447"/>
              </a:stretch>
            </a:blipFill>
          </p:spPr>
        </p:sp>
      </p:grpSp>
      <p:grpSp>
        <p:nvGrpSpPr>
          <p:cNvPr name="Group 8" id="8"/>
          <p:cNvGrpSpPr/>
          <p:nvPr/>
        </p:nvGrpSpPr>
        <p:grpSpPr>
          <a:xfrm rot="0">
            <a:off x="16364279" y="4951633"/>
            <a:ext cx="273890" cy="383734"/>
            <a:chOff x="0" y="0"/>
            <a:chExt cx="365187" cy="511645"/>
          </a:xfrm>
        </p:grpSpPr>
        <p:sp>
          <p:nvSpPr>
            <p:cNvPr name="Freeform 9" id="9"/>
            <p:cNvSpPr/>
            <p:nvPr/>
          </p:nvSpPr>
          <p:spPr>
            <a:xfrm flipH="false" flipV="false" rot="0">
              <a:off x="0" y="0"/>
              <a:ext cx="365125" cy="511683"/>
            </a:xfrm>
            <a:custGeom>
              <a:avLst/>
              <a:gdLst/>
              <a:ahLst/>
              <a:cxnLst/>
              <a:rect r="r" b="b" t="t" l="l"/>
              <a:pathLst>
                <a:path h="511683" w="365125">
                  <a:moveTo>
                    <a:pt x="0" y="0"/>
                  </a:moveTo>
                  <a:lnTo>
                    <a:pt x="365125" y="0"/>
                  </a:lnTo>
                  <a:lnTo>
                    <a:pt x="365125" y="511683"/>
                  </a:lnTo>
                  <a:lnTo>
                    <a:pt x="0" y="511683"/>
                  </a:lnTo>
                  <a:lnTo>
                    <a:pt x="0" y="0"/>
                  </a:lnTo>
                  <a:close/>
                </a:path>
              </a:pathLst>
            </a:custGeom>
            <a:blipFill>
              <a:blip r:embed="rId7"/>
              <a:stretch>
                <a:fillRect l="0" t="-454" r="-16" b="-447"/>
              </a:stretch>
            </a:blipFill>
          </p:spPr>
        </p:sp>
      </p:grpSp>
      <p:sp>
        <p:nvSpPr>
          <p:cNvPr name="TextBox 10" id="10"/>
          <p:cNvSpPr txBox="true"/>
          <p:nvPr/>
        </p:nvSpPr>
        <p:spPr>
          <a:xfrm rot="0">
            <a:off x="5431853" y="8426804"/>
            <a:ext cx="7424295" cy="1605280"/>
          </a:xfrm>
          <a:prstGeom prst="rect">
            <a:avLst/>
          </a:prstGeom>
        </p:spPr>
        <p:txBody>
          <a:bodyPr anchor="t" rtlCol="false" tIns="0" lIns="0" bIns="0" rIns="0">
            <a:spAutoFit/>
          </a:bodyPr>
          <a:lstStyle/>
          <a:p>
            <a:pPr algn="ctr">
              <a:lnSpc>
                <a:spcPts val="13760"/>
              </a:lnSpc>
            </a:pPr>
            <a:r>
              <a:rPr lang="en-US" sz="8000" b="true">
                <a:solidFill>
                  <a:srgbClr val="1C3879"/>
                </a:solidFill>
                <a:latin typeface="Oswald Bold"/>
                <a:ea typeface="Oswald Bold"/>
                <a:cs typeface="Oswald Bold"/>
                <a:sym typeface="Oswald Bold"/>
              </a:rPr>
              <a:t>PHẦN 3</a:t>
            </a:r>
          </a:p>
        </p:txBody>
      </p:sp>
      <p:sp>
        <p:nvSpPr>
          <p:cNvPr name="TextBox 11" id="11"/>
          <p:cNvSpPr txBox="true"/>
          <p:nvPr/>
        </p:nvSpPr>
        <p:spPr>
          <a:xfrm rot="0">
            <a:off x="459393" y="1386840"/>
            <a:ext cx="3280410" cy="1057275"/>
          </a:xfrm>
          <a:prstGeom prst="rect">
            <a:avLst/>
          </a:prstGeom>
        </p:spPr>
        <p:txBody>
          <a:bodyPr anchor="t" rtlCol="false" tIns="0" lIns="0" bIns="0" rIns="0">
            <a:spAutoFit/>
          </a:bodyPr>
          <a:lstStyle/>
          <a:p>
            <a:pPr algn="ctr">
              <a:lnSpc>
                <a:spcPts val="4200"/>
              </a:lnSpc>
            </a:pPr>
            <a:r>
              <a:rPr lang="en-US" sz="3000" b="true">
                <a:solidFill>
                  <a:srgbClr val="1C3879"/>
                </a:solidFill>
                <a:latin typeface="Cabin Bold"/>
                <a:ea typeface="Cabin Bold"/>
                <a:cs typeface="Cabin Bold"/>
                <a:sym typeface="Cabin Bold"/>
              </a:rPr>
              <a:t>3.2.2. Khách hàng mua sản phẩm</a:t>
            </a:r>
          </a:p>
        </p:txBody>
      </p:sp>
      <p:sp>
        <p:nvSpPr>
          <p:cNvPr name="TextBox 12" id="12"/>
          <p:cNvSpPr txBox="true"/>
          <p:nvPr/>
        </p:nvSpPr>
        <p:spPr>
          <a:xfrm rot="0">
            <a:off x="4365972" y="104181"/>
            <a:ext cx="9731933" cy="8060055"/>
          </a:xfrm>
          <a:prstGeom prst="rect">
            <a:avLst/>
          </a:prstGeom>
        </p:spPr>
        <p:txBody>
          <a:bodyPr anchor="t" rtlCol="false" tIns="0" lIns="0" bIns="0" rIns="0">
            <a:spAutoFit/>
          </a:bodyPr>
          <a:lstStyle/>
          <a:p>
            <a:pPr algn="l" marL="685800" indent="-228600" lvl="2">
              <a:lnSpc>
                <a:spcPts val="4200"/>
              </a:lnSpc>
              <a:buFont typeface="Arial"/>
              <a:buChar char="⚬"/>
            </a:pPr>
            <a:r>
              <a:rPr lang="en-US" sz="3000">
                <a:solidFill>
                  <a:srgbClr val="FFFFFF"/>
                </a:solidFill>
                <a:latin typeface="Cabin"/>
                <a:ea typeface="Cabin"/>
                <a:cs typeface="Cabin"/>
                <a:sym typeface="Cabin"/>
              </a:rPr>
              <a:t>Duyệt sản phẩm: Khách hàng duyệt danh mục sản phẩm trên hệ thống, tìm kiếm và chọn sản phẩm muốn mua.</a:t>
            </a:r>
          </a:p>
          <a:p>
            <a:pPr algn="l" marL="685800" indent="-228600" lvl="2">
              <a:lnSpc>
                <a:spcPts val="4200"/>
              </a:lnSpc>
              <a:buFont typeface="Arial"/>
              <a:buChar char="⚬"/>
            </a:pPr>
            <a:r>
              <a:rPr lang="en-US" sz="3000">
                <a:solidFill>
                  <a:srgbClr val="FFFFFF"/>
                </a:solidFill>
                <a:latin typeface="Cabin"/>
                <a:ea typeface="Cabin"/>
                <a:cs typeface="Cabin"/>
                <a:sym typeface="Cabin"/>
              </a:rPr>
              <a:t>Thêm vào giỏ hàng: Khách hàng thêm sản phẩm vào giỏ hàng và xác nhận số lượng.</a:t>
            </a:r>
          </a:p>
          <a:p>
            <a:pPr algn="l" marL="685800" indent="-228600" lvl="2">
              <a:lnSpc>
                <a:spcPts val="4200"/>
              </a:lnSpc>
              <a:buFont typeface="Arial"/>
              <a:buChar char="⚬"/>
            </a:pPr>
            <a:r>
              <a:rPr lang="en-US" sz="3000">
                <a:solidFill>
                  <a:srgbClr val="FFFFFF"/>
                </a:solidFill>
                <a:latin typeface="Cabin"/>
                <a:ea typeface="Cabin"/>
                <a:cs typeface="Cabin"/>
                <a:sym typeface="Cabin"/>
              </a:rPr>
              <a:t>Thanh toán: Khách hàng tiến hành thanh toán bằng cách chọn phương thức thanh toán và nhập thông tin cần thiết.</a:t>
            </a:r>
          </a:p>
          <a:p>
            <a:pPr algn="l" marL="685800" indent="-228600" lvl="2">
              <a:lnSpc>
                <a:spcPts val="4200"/>
              </a:lnSpc>
              <a:buFont typeface="Arial"/>
              <a:buChar char="⚬"/>
            </a:pPr>
            <a:r>
              <a:rPr lang="en-US" sz="3000">
                <a:solidFill>
                  <a:srgbClr val="FFFFFF"/>
                </a:solidFill>
                <a:latin typeface="Cabin"/>
                <a:ea typeface="Cabin"/>
                <a:cs typeface="Cabin"/>
                <a:sym typeface="Cabin"/>
              </a:rPr>
              <a:t>Xác nhận đơn hàng: Hệ thống xác nhận đơn hàng và gửi thông báo xác nhận đến khách hàng qua email hoặc tin nhắn.</a:t>
            </a:r>
          </a:p>
          <a:p>
            <a:pPr algn="l" marL="685800" indent="-228600" lvl="2">
              <a:lnSpc>
                <a:spcPts val="4200"/>
              </a:lnSpc>
              <a:buFont typeface="Arial"/>
              <a:buChar char="⚬"/>
            </a:pPr>
            <a:r>
              <a:rPr lang="en-US" sz="3000">
                <a:solidFill>
                  <a:srgbClr val="FFFFFF"/>
                </a:solidFill>
                <a:latin typeface="Cabin"/>
                <a:ea typeface="Cabin"/>
                <a:cs typeface="Cabin"/>
                <a:sym typeface="Cabin"/>
              </a:rPr>
              <a:t>Giao hàng và nhận hàng: Đơn hàng được xử lý và giao đến địa chỉ khách hàng cung cấp. Khách hàng nhận hàng và kiểm tra sản phẩm.</a:t>
            </a:r>
          </a:p>
          <a:p>
            <a:pPr algn="l" marL="685800" indent="-228600" lvl="2">
              <a:lnSpc>
                <a:spcPts val="4200"/>
              </a:lnSpc>
              <a:buFont typeface="Arial"/>
              <a:buChar char="⚬"/>
            </a:pPr>
          </a:p>
        </p:txBody>
      </p:sp>
      <p:grpSp>
        <p:nvGrpSpPr>
          <p:cNvPr name="Group 13" id="13"/>
          <p:cNvGrpSpPr/>
          <p:nvPr/>
        </p:nvGrpSpPr>
        <p:grpSpPr>
          <a:xfrm rot="1602639">
            <a:off x="-7791676" y="4854760"/>
            <a:ext cx="14404600" cy="2461877"/>
            <a:chOff x="0" y="0"/>
            <a:chExt cx="19206133" cy="3282503"/>
          </a:xfrm>
        </p:grpSpPr>
        <p:sp>
          <p:nvSpPr>
            <p:cNvPr name="Freeform 14" id="14"/>
            <p:cNvSpPr/>
            <p:nvPr/>
          </p:nvSpPr>
          <p:spPr>
            <a:xfrm flipH="false" flipV="false" rot="0">
              <a:off x="0" y="0"/>
              <a:ext cx="19206083" cy="3282442"/>
            </a:xfrm>
            <a:custGeom>
              <a:avLst/>
              <a:gdLst/>
              <a:ahLst/>
              <a:cxnLst/>
              <a:rect r="r" b="b" t="t" l="l"/>
              <a:pathLst>
                <a:path h="3282442" w="19206083">
                  <a:moveTo>
                    <a:pt x="0" y="0"/>
                  </a:moveTo>
                  <a:lnTo>
                    <a:pt x="19206083" y="0"/>
                  </a:lnTo>
                  <a:lnTo>
                    <a:pt x="19206083" y="3282442"/>
                  </a:lnTo>
                  <a:lnTo>
                    <a:pt x="0" y="3282442"/>
                  </a:lnTo>
                  <a:lnTo>
                    <a:pt x="0" y="0"/>
                  </a:lnTo>
                  <a:close/>
                </a:path>
              </a:pathLst>
            </a:custGeom>
            <a:blipFill>
              <a:blip r:embed="rId8"/>
              <a:stretch>
                <a:fillRect l="0" t="-273" r="0" b="-275"/>
              </a:stretch>
            </a:blipFill>
          </p:spPr>
        </p:sp>
      </p:grpSp>
      <p:grpSp>
        <p:nvGrpSpPr>
          <p:cNvPr name="Group 15" id="15"/>
          <p:cNvGrpSpPr/>
          <p:nvPr/>
        </p:nvGrpSpPr>
        <p:grpSpPr>
          <a:xfrm rot="-2638809">
            <a:off x="11085700" y="3937326"/>
            <a:ext cx="14404600" cy="2461877"/>
            <a:chOff x="0" y="0"/>
            <a:chExt cx="19206133" cy="3282503"/>
          </a:xfrm>
        </p:grpSpPr>
        <p:sp>
          <p:nvSpPr>
            <p:cNvPr name="Freeform 16" id="16"/>
            <p:cNvSpPr/>
            <p:nvPr/>
          </p:nvSpPr>
          <p:spPr>
            <a:xfrm flipH="false" flipV="true" rot="0">
              <a:off x="0" y="0"/>
              <a:ext cx="19206083" cy="3282442"/>
            </a:xfrm>
            <a:custGeom>
              <a:avLst/>
              <a:gdLst/>
              <a:ahLst/>
              <a:cxnLst/>
              <a:rect r="r" b="b" t="t" l="l"/>
              <a:pathLst>
                <a:path h="3282442" w="19206083">
                  <a:moveTo>
                    <a:pt x="0" y="3282442"/>
                  </a:moveTo>
                  <a:lnTo>
                    <a:pt x="19206083" y="3282442"/>
                  </a:lnTo>
                  <a:lnTo>
                    <a:pt x="19206083" y="0"/>
                  </a:lnTo>
                  <a:lnTo>
                    <a:pt x="0" y="0"/>
                  </a:lnTo>
                  <a:lnTo>
                    <a:pt x="0" y="3282442"/>
                  </a:lnTo>
                  <a:close/>
                </a:path>
              </a:pathLst>
            </a:custGeom>
            <a:blipFill>
              <a:blip r:embed="rId8"/>
              <a:stretch>
                <a:fillRect l="0" t="-273" r="0" b="-275"/>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9566" y="496957"/>
            <a:ext cx="18714340" cy="8585250"/>
          </a:xfrm>
          <a:custGeom>
            <a:avLst/>
            <a:gdLst/>
            <a:ahLst/>
            <a:cxnLst/>
            <a:rect r="r" b="b" t="t" l="l"/>
            <a:pathLst>
              <a:path h="8585250" w="18714340">
                <a:moveTo>
                  <a:pt x="0" y="0"/>
                </a:moveTo>
                <a:lnTo>
                  <a:pt x="18714340" y="0"/>
                </a:lnTo>
                <a:lnTo>
                  <a:pt x="18714340" y="8585250"/>
                </a:lnTo>
                <a:lnTo>
                  <a:pt x="0" y="8585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08770" y="756359"/>
            <a:ext cx="6803201" cy="1859017"/>
          </a:xfrm>
          <a:custGeom>
            <a:avLst/>
            <a:gdLst/>
            <a:ahLst/>
            <a:cxnLst/>
            <a:rect r="r" b="b" t="t" l="l"/>
            <a:pathLst>
              <a:path h="1859017" w="6803201">
                <a:moveTo>
                  <a:pt x="0" y="0"/>
                </a:moveTo>
                <a:lnTo>
                  <a:pt x="6803201" y="0"/>
                </a:lnTo>
                <a:lnTo>
                  <a:pt x="6803201" y="1859017"/>
                </a:lnTo>
                <a:lnTo>
                  <a:pt x="0" y="18590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1578904">
            <a:off x="-10527211" y="6705244"/>
            <a:ext cx="14404600" cy="2461877"/>
            <a:chOff x="0" y="0"/>
            <a:chExt cx="19206133" cy="3282503"/>
          </a:xfrm>
        </p:grpSpPr>
        <p:sp>
          <p:nvSpPr>
            <p:cNvPr name="Freeform 5" id="5"/>
            <p:cNvSpPr/>
            <p:nvPr/>
          </p:nvSpPr>
          <p:spPr>
            <a:xfrm flipH="false" flipV="false" rot="0">
              <a:off x="0" y="0"/>
              <a:ext cx="19206083" cy="3282442"/>
            </a:xfrm>
            <a:custGeom>
              <a:avLst/>
              <a:gdLst/>
              <a:ahLst/>
              <a:cxnLst/>
              <a:rect r="r" b="b" t="t" l="l"/>
              <a:pathLst>
                <a:path h="3282442" w="19206083">
                  <a:moveTo>
                    <a:pt x="0" y="0"/>
                  </a:moveTo>
                  <a:lnTo>
                    <a:pt x="19206083" y="0"/>
                  </a:lnTo>
                  <a:lnTo>
                    <a:pt x="19206083" y="3282442"/>
                  </a:lnTo>
                  <a:lnTo>
                    <a:pt x="0" y="3282442"/>
                  </a:lnTo>
                  <a:lnTo>
                    <a:pt x="0" y="0"/>
                  </a:lnTo>
                  <a:close/>
                </a:path>
              </a:pathLst>
            </a:custGeom>
            <a:blipFill>
              <a:blip r:embed="rId6"/>
              <a:stretch>
                <a:fillRect l="0" t="-273" r="0" b="-275"/>
              </a:stretch>
            </a:blipFill>
          </p:spPr>
        </p:sp>
      </p:grpSp>
      <p:grpSp>
        <p:nvGrpSpPr>
          <p:cNvPr name="Group 6" id="6"/>
          <p:cNvGrpSpPr/>
          <p:nvPr/>
        </p:nvGrpSpPr>
        <p:grpSpPr>
          <a:xfrm rot="1578904">
            <a:off x="8371143" y="-80118"/>
            <a:ext cx="14404600" cy="2461877"/>
            <a:chOff x="0" y="0"/>
            <a:chExt cx="19206133" cy="3282503"/>
          </a:xfrm>
        </p:grpSpPr>
        <p:sp>
          <p:nvSpPr>
            <p:cNvPr name="Freeform 7" id="7"/>
            <p:cNvSpPr/>
            <p:nvPr/>
          </p:nvSpPr>
          <p:spPr>
            <a:xfrm flipH="false" flipV="false" rot="0">
              <a:off x="0" y="0"/>
              <a:ext cx="19206083" cy="3282442"/>
            </a:xfrm>
            <a:custGeom>
              <a:avLst/>
              <a:gdLst/>
              <a:ahLst/>
              <a:cxnLst/>
              <a:rect r="r" b="b" t="t" l="l"/>
              <a:pathLst>
                <a:path h="3282442" w="19206083">
                  <a:moveTo>
                    <a:pt x="0" y="0"/>
                  </a:moveTo>
                  <a:lnTo>
                    <a:pt x="19206083" y="0"/>
                  </a:lnTo>
                  <a:lnTo>
                    <a:pt x="19206083" y="3282442"/>
                  </a:lnTo>
                  <a:lnTo>
                    <a:pt x="0" y="3282442"/>
                  </a:lnTo>
                  <a:lnTo>
                    <a:pt x="0" y="0"/>
                  </a:lnTo>
                  <a:close/>
                </a:path>
              </a:pathLst>
            </a:custGeom>
            <a:blipFill>
              <a:blip r:embed="rId7"/>
              <a:stretch>
                <a:fillRect l="0" t="-273" r="0" b="-275"/>
              </a:stretch>
            </a:blipFill>
          </p:spPr>
        </p:sp>
      </p:grpSp>
      <p:sp>
        <p:nvSpPr>
          <p:cNvPr name="TextBox 8" id="8"/>
          <p:cNvSpPr txBox="true"/>
          <p:nvPr/>
        </p:nvSpPr>
        <p:spPr>
          <a:xfrm rot="0">
            <a:off x="-841155" y="726957"/>
            <a:ext cx="7424295" cy="1605280"/>
          </a:xfrm>
          <a:prstGeom prst="rect">
            <a:avLst/>
          </a:prstGeom>
        </p:spPr>
        <p:txBody>
          <a:bodyPr anchor="t" rtlCol="false" tIns="0" lIns="0" bIns="0" rIns="0">
            <a:spAutoFit/>
          </a:bodyPr>
          <a:lstStyle/>
          <a:p>
            <a:pPr algn="ctr">
              <a:lnSpc>
                <a:spcPts val="13760"/>
              </a:lnSpc>
            </a:pPr>
            <a:r>
              <a:rPr lang="en-US" sz="8000" b="true">
                <a:solidFill>
                  <a:srgbClr val="003EA8"/>
                </a:solidFill>
                <a:latin typeface="Oswald Bold"/>
                <a:ea typeface="Oswald Bold"/>
                <a:cs typeface="Oswald Bold"/>
                <a:sym typeface="Oswald Bold"/>
              </a:rPr>
              <a:t>PHẦN 3</a:t>
            </a:r>
          </a:p>
        </p:txBody>
      </p:sp>
      <p:sp>
        <p:nvSpPr>
          <p:cNvPr name="TextBox 9" id="9"/>
          <p:cNvSpPr txBox="true"/>
          <p:nvPr/>
        </p:nvSpPr>
        <p:spPr>
          <a:xfrm rot="0">
            <a:off x="2592830" y="3116102"/>
            <a:ext cx="9315652" cy="523875"/>
          </a:xfrm>
          <a:prstGeom prst="rect">
            <a:avLst/>
          </a:prstGeom>
        </p:spPr>
        <p:txBody>
          <a:bodyPr anchor="t" rtlCol="false" tIns="0" lIns="0" bIns="0" rIns="0">
            <a:spAutoFit/>
          </a:bodyPr>
          <a:lstStyle/>
          <a:p>
            <a:pPr algn="ctr">
              <a:lnSpc>
                <a:spcPts val="4200"/>
              </a:lnSpc>
            </a:pPr>
            <a:r>
              <a:rPr lang="en-US" sz="3000" b="true">
                <a:solidFill>
                  <a:srgbClr val="FFFFFF"/>
                </a:solidFill>
                <a:latin typeface="Cabin Bold"/>
                <a:ea typeface="Cabin Bold"/>
                <a:cs typeface="Cabin Bold"/>
                <a:sym typeface="Cabin Bold"/>
              </a:rPr>
              <a:t>3.2.3 Bên bán duyệt sản phẩm và liên hệ bên vận chuyển</a:t>
            </a:r>
          </a:p>
        </p:txBody>
      </p:sp>
      <p:sp>
        <p:nvSpPr>
          <p:cNvPr name="TextBox 10" id="10"/>
          <p:cNvSpPr txBox="true"/>
          <p:nvPr/>
        </p:nvSpPr>
        <p:spPr>
          <a:xfrm rot="0">
            <a:off x="2870993" y="3757732"/>
            <a:ext cx="14388308" cy="4257675"/>
          </a:xfrm>
          <a:prstGeom prst="rect">
            <a:avLst/>
          </a:prstGeom>
        </p:spPr>
        <p:txBody>
          <a:bodyPr anchor="t" rtlCol="false" tIns="0" lIns="0" bIns="0" rIns="0">
            <a:spAutoFit/>
          </a:bodyPr>
          <a:lstStyle/>
          <a:p>
            <a:pPr algn="l">
              <a:lnSpc>
                <a:spcPts val="4200"/>
              </a:lnSpc>
            </a:pPr>
            <a:r>
              <a:rPr lang="en-US" sz="3000" b="true">
                <a:solidFill>
                  <a:srgbClr val="FFFFFF"/>
                </a:solidFill>
                <a:latin typeface="Cabin Bold"/>
                <a:ea typeface="Cabin Bold"/>
                <a:cs typeface="Cabin Bold"/>
                <a:sym typeface="Cabin Bold"/>
              </a:rPr>
              <a:t>-Nhận đơn hàng: Bên bán nhận thông báo về đơn hàng mới từ hệ thống.</a:t>
            </a:r>
          </a:p>
          <a:p>
            <a:pPr algn="l">
              <a:lnSpc>
                <a:spcPts val="4200"/>
              </a:lnSpc>
            </a:pPr>
            <a:r>
              <a:rPr lang="en-US" sz="3000" b="true">
                <a:solidFill>
                  <a:srgbClr val="FFFFFF"/>
                </a:solidFill>
                <a:latin typeface="Cabin Bold"/>
                <a:ea typeface="Cabin Bold"/>
                <a:cs typeface="Cabin Bold"/>
                <a:sym typeface="Cabin Bold"/>
              </a:rPr>
              <a:t>-Duyệt đơn hàng: Bên bán kiểm tra chi tiết đơn hàng và xác nhận tình trạng sản phẩm.</a:t>
            </a:r>
          </a:p>
          <a:p>
            <a:pPr algn="l">
              <a:lnSpc>
                <a:spcPts val="4200"/>
              </a:lnSpc>
            </a:pPr>
            <a:r>
              <a:rPr lang="en-US" sz="3000" b="true">
                <a:solidFill>
                  <a:srgbClr val="FFFFFF"/>
                </a:solidFill>
                <a:latin typeface="Cabin Bold"/>
                <a:ea typeface="Cabin Bold"/>
                <a:cs typeface="Cabin Bold"/>
                <a:sym typeface="Cabin Bold"/>
              </a:rPr>
              <a:t>-Chuẩn bị hàng hóa: Bên bán đóng gói và chuẩn bị hàng hóa theo đơn hàng.</a:t>
            </a:r>
          </a:p>
          <a:p>
            <a:pPr algn="l">
              <a:lnSpc>
                <a:spcPts val="4200"/>
              </a:lnSpc>
            </a:pPr>
            <a:r>
              <a:rPr lang="en-US" sz="3000" b="true">
                <a:solidFill>
                  <a:srgbClr val="FFFFFF"/>
                </a:solidFill>
                <a:latin typeface="Cabin Bold"/>
                <a:ea typeface="Cabin Bold"/>
                <a:cs typeface="Cabin Bold"/>
                <a:sym typeface="Cabin Bold"/>
              </a:rPr>
              <a:t>-Liên hệ vận chuyển: Bên bán liên hệ với đơn vị vận chuyển, cung cấp thông tin giao hàng và lên lịch lấy hàng.</a:t>
            </a:r>
          </a:p>
          <a:p>
            <a:pPr algn="l">
              <a:lnSpc>
                <a:spcPts val="4200"/>
              </a:lnSpc>
            </a:pPr>
            <a:r>
              <a:rPr lang="en-US" sz="3000" b="true">
                <a:solidFill>
                  <a:srgbClr val="FFFFFF"/>
                </a:solidFill>
                <a:latin typeface="Cabin Bold"/>
                <a:ea typeface="Cabin Bold"/>
                <a:cs typeface="Cabin Bold"/>
                <a:sym typeface="Cabin Bold"/>
              </a:rPr>
              <a:t>-Giao hàng: Đơn vị vận chuyển nhận hàng từ bên bán và tiến hành giao hàng đến khách hàng. Bên bán theo dõi quá trình giao hàng và xử lý các vấn đề phát sinh (nếu có).</a:t>
            </a:r>
          </a:p>
          <a:p>
            <a:pPr algn="ctr">
              <a:lnSpc>
                <a:spcPts val="42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DAGGBaX8LV0</dc:identifier>
  <dcterms:modified xsi:type="dcterms:W3CDTF">2011-08-01T06:04:30Z</dcterms:modified>
  <cp:revision>1</cp:revision>
  <dc:title>TIỂU LUẬN (1).pptx</dc:title>
</cp:coreProperties>
</file>